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28" r:id="rId1"/>
  </p:sldMasterIdLst>
  <p:notesMasterIdLst>
    <p:notesMasterId r:id="rId36"/>
  </p:notesMasterIdLst>
  <p:sldIdLst>
    <p:sldId id="279" r:id="rId2"/>
    <p:sldId id="360" r:id="rId3"/>
    <p:sldId id="328" r:id="rId4"/>
    <p:sldId id="329" r:id="rId5"/>
    <p:sldId id="330" r:id="rId6"/>
    <p:sldId id="332" r:id="rId7"/>
    <p:sldId id="333" r:id="rId8"/>
    <p:sldId id="334" r:id="rId9"/>
    <p:sldId id="335" r:id="rId10"/>
    <p:sldId id="336" r:id="rId11"/>
    <p:sldId id="298" r:id="rId12"/>
    <p:sldId id="361" r:id="rId13"/>
    <p:sldId id="337" r:id="rId14"/>
    <p:sldId id="338" r:id="rId15"/>
    <p:sldId id="365" r:id="rId16"/>
    <p:sldId id="341" r:id="rId17"/>
    <p:sldId id="344" r:id="rId18"/>
    <p:sldId id="367" r:id="rId19"/>
    <p:sldId id="346" r:id="rId20"/>
    <p:sldId id="351" r:id="rId21"/>
    <p:sldId id="368" r:id="rId22"/>
    <p:sldId id="362" r:id="rId23"/>
    <p:sldId id="352" r:id="rId24"/>
    <p:sldId id="353" r:id="rId25"/>
    <p:sldId id="363" r:id="rId26"/>
    <p:sldId id="354" r:id="rId27"/>
    <p:sldId id="355" r:id="rId28"/>
    <p:sldId id="369" r:id="rId29"/>
    <p:sldId id="356" r:id="rId30"/>
    <p:sldId id="364" r:id="rId31"/>
    <p:sldId id="357" r:id="rId32"/>
    <p:sldId id="358" r:id="rId33"/>
    <p:sldId id="347" r:id="rId34"/>
    <p:sldId id="359" r:id="rId35"/>
  </p:sldIdLst>
  <p:sldSz cx="12192000" cy="6858000"/>
  <p:notesSz cx="6858000" cy="9144000"/>
  <p:embeddedFontLst>
    <p:embeddedFont>
      <p:font typeface="Fira Sans Book" panose="020B0604020202020204" charset="0"/>
      <p:regular r:id="rId37"/>
    </p:embeddedFont>
    <p:embeddedFont>
      <p:font typeface="Fira Sans Medium" panose="020B0604020202020204" charset="0"/>
      <p:regular r:id="rId38"/>
      <p:italic r:id="rId39"/>
    </p:embeddedFont>
    <p:embeddedFont>
      <p:font typeface="Candara" panose="020E0502030303020204" pitchFamily="34" charset="0"/>
      <p:regular r:id="rId40"/>
      <p:bold r:id="rId41"/>
      <p:italic r:id="rId42"/>
      <p:boldItalic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Fira Sans" panose="020B0604020202020204" charset="0"/>
      <p:regular r:id="rId48"/>
      <p:bold r:id="rId49"/>
      <p:italic r:id="rId50"/>
      <p:boldItalic r:id="rId51"/>
    </p:embeddedFont>
    <p:embeddedFont>
      <p:font typeface="AkayaTelivigala" panose="020B0604020202020204" charset="0"/>
      <p:regular r:id="rId52"/>
    </p:embeddedFont>
    <p:embeddedFont>
      <p:font typeface="Calibri Light" panose="020F0302020204030204" pitchFamily="34" charset="0"/>
      <p:regular r:id="rId53"/>
      <p:italic r:id="rId5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" userDrawn="1">
          <p15:clr>
            <a:srgbClr val="A4A3A4"/>
          </p15:clr>
        </p15:guide>
        <p15:guide id="3" orient="horz" pos="240" userDrawn="1">
          <p15:clr>
            <a:srgbClr val="A4A3A4"/>
          </p15:clr>
        </p15:guide>
        <p15:guide id="4" orient="horz" pos="4080" userDrawn="1">
          <p15:clr>
            <a:srgbClr val="A4A3A4"/>
          </p15:clr>
        </p15:guide>
        <p15:guide id="5" pos="7296" userDrawn="1">
          <p15:clr>
            <a:srgbClr val="A4A3A4"/>
          </p15:clr>
        </p15:guide>
        <p15:guide id="6" orient="horz" pos="2232" userDrawn="1">
          <p15:clr>
            <a:srgbClr val="A4A3A4"/>
          </p15:clr>
        </p15:guide>
        <p15:guide id="9" orient="horz" pos="52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DA5"/>
    <a:srgbClr val="F4F3F6"/>
    <a:srgbClr val="FFB81D"/>
    <a:srgbClr val="D32A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673" autoAdjust="0"/>
    <p:restoredTop sz="95887" autoAdjust="0"/>
  </p:normalViewPr>
  <p:slideViewPr>
    <p:cSldViewPr snapToGrid="0" snapToObjects="1">
      <p:cViewPr varScale="1">
        <p:scale>
          <a:sx n="96" d="100"/>
          <a:sy n="96" d="100"/>
        </p:scale>
        <p:origin x="394" y="72"/>
      </p:cViewPr>
      <p:guideLst>
        <p:guide pos="384"/>
        <p:guide orient="horz" pos="240"/>
        <p:guide orient="horz" pos="4080"/>
        <p:guide pos="7296"/>
        <p:guide orient="horz" pos="2232"/>
        <p:guide orient="horz" pos="52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50" Type="http://schemas.openxmlformats.org/officeDocument/2006/relationships/font" Target="fonts/font14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A51DD2-8421-F74C-8DD7-90D709FC9F6E}" type="datetimeFigureOut">
              <a:rPr lang="en-US" smtClean="0"/>
              <a:t>8/9/2024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9DA39B-50AA-634B-8E2C-29BE284B4B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6182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Hi I am</a:t>
            </a:r>
            <a:r>
              <a:rPr lang="en-US" baseline="0" dirty="0" smtClean="0"/>
              <a:t> Quazi. I am a first year PhD student at UC Riverside.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going to present a part of our ACL tutorial.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My primary research is in machine learning, networking and security.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Connect with me through this link to my </a:t>
            </a:r>
            <a:r>
              <a:rPr lang="en-US" baseline="0" dirty="0" err="1" smtClean="0"/>
              <a:t>linkedin</a:t>
            </a:r>
            <a:r>
              <a:rPr lang="en-US" baseline="0" dirty="0" smtClean="0"/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0125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352747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8100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523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9673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4321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8381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5021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2512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am going to present the causes of Vulnerabilities in LLM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1862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have create a roadmap of</a:t>
            </a:r>
            <a:r>
              <a:rPr lang="en-US" baseline="0" dirty="0" smtClean="0"/>
              <a:t> the causes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divided it into three forks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first one is vulnerabilities causes by training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am going to present this paper named jailbroken how does </a:t>
            </a:r>
            <a:r>
              <a:rPr lang="en-US" baseline="0" dirty="0" err="1" smtClean="0"/>
              <a:t>llm</a:t>
            </a:r>
            <a:r>
              <a:rPr lang="en-US" baseline="0" dirty="0" smtClean="0"/>
              <a:t> safety training fail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paper mentions two main reasons: conflicting objectives and mismatched generalization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1091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LLMs are designed to be helpful personal assistants</a:t>
            </a:r>
          </a:p>
          <a:p>
            <a:endParaRPr lang="en-US" dirty="0" smtClean="0"/>
          </a:p>
          <a:p>
            <a:r>
              <a:rPr lang="en-US" dirty="0" smtClean="0"/>
              <a:t>But</a:t>
            </a:r>
            <a:r>
              <a:rPr lang="en-US" baseline="0" dirty="0" smtClean="0"/>
              <a:t> safety is also a critical priority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</a:t>
            </a:r>
            <a:r>
              <a:rPr lang="en-US" baseline="0" dirty="0" err="1" smtClean="0"/>
              <a:t>eample</a:t>
            </a:r>
            <a:r>
              <a:rPr lang="en-US" baseline="0" dirty="0" smtClean="0"/>
              <a:t>,…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is hard to balance between helpfulness and harmlessness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Because, how helpful is not too helpful that it can cause harm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528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</a:t>
            </a:r>
            <a:r>
              <a:rPr lang="en-US" baseline="0" dirty="0" smtClean="0"/>
              <a:t> example, …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it is possible to craft a prompt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That causes the </a:t>
            </a:r>
            <a:r>
              <a:rPr lang="en-US" baseline="0" dirty="0" err="1" smtClean="0"/>
              <a:t>llm</a:t>
            </a:r>
            <a:r>
              <a:rPr lang="en-US" baseline="0" dirty="0" smtClean="0"/>
              <a:t> to be more helpful then usual</a:t>
            </a:r>
          </a:p>
          <a:p>
            <a:r>
              <a:rPr lang="en-US" baseline="0" dirty="0" smtClean="0"/>
              <a:t>Because if it doesn’t act helpful for these prompts it will get highly penalized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For example, 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300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example of this is prefix</a:t>
            </a:r>
            <a:r>
              <a:rPr lang="en-US" baseline="0" dirty="0" smtClean="0"/>
              <a:t> injection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Add a prefix that will make refusal unlikely. </a:t>
            </a:r>
          </a:p>
          <a:p>
            <a:r>
              <a:rPr lang="en-US" baseline="0" dirty="0" smtClean="0"/>
              <a:t>The usual answers following these prefixes are usually positive according to </a:t>
            </a:r>
            <a:r>
              <a:rPr lang="en-US" baseline="0" dirty="0" err="1" smtClean="0"/>
              <a:t>pretraining</a:t>
            </a:r>
            <a:r>
              <a:rPr lang="en-US" baseline="0" dirty="0" smtClean="0"/>
              <a:t> dist.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0972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Another example is refusal suppression</a:t>
            </a:r>
          </a:p>
          <a:p>
            <a:endParaRPr lang="en-US" dirty="0" smtClean="0"/>
          </a:p>
          <a:p>
            <a:r>
              <a:rPr lang="en-US" dirty="0" smtClean="0"/>
              <a:t>Make a prompt that the LLM can’t refuse</a:t>
            </a:r>
          </a:p>
          <a:p>
            <a:r>
              <a:rPr lang="en-US" dirty="0" smtClean="0"/>
              <a:t>Forbid</a:t>
            </a:r>
            <a:r>
              <a:rPr lang="en-US" baseline="0" dirty="0" smtClean="0"/>
              <a:t> it to say any negative words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856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next reason is mismatched generalization</a:t>
            </a:r>
          </a:p>
          <a:p>
            <a:endParaRPr lang="en-US" dirty="0" smtClean="0"/>
          </a:p>
          <a:p>
            <a:r>
              <a:rPr lang="en-US" dirty="0" smtClean="0"/>
              <a:t>Usually </a:t>
            </a:r>
            <a:r>
              <a:rPr lang="en-US" dirty="0" err="1" smtClean="0"/>
              <a:t>pretraining</a:t>
            </a:r>
            <a:r>
              <a:rPr lang="en-US" dirty="0" smtClean="0"/>
              <a:t> is much more thorough</a:t>
            </a:r>
            <a:r>
              <a:rPr lang="en-US" baseline="0" dirty="0" smtClean="0"/>
              <a:t> than the safety training</a:t>
            </a:r>
          </a:p>
          <a:p>
            <a:r>
              <a:rPr lang="en-US" baseline="0" dirty="0" smtClean="0"/>
              <a:t>For example, explain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If you ask, it will say no</a:t>
            </a:r>
          </a:p>
          <a:p>
            <a:r>
              <a:rPr lang="en-US" baseline="0" dirty="0" smtClean="0"/>
              <a:t>But if you ask in base64 encoding, it will answer</a:t>
            </a:r>
          </a:p>
          <a:p>
            <a:r>
              <a:rPr lang="en-US" baseline="0" dirty="0" smtClean="0"/>
              <a:t>Because the base64 ques-answering capability is not covered by safety training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8019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9DA39B-50AA-634B-8E2C-29BE284B4B7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0791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1974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52505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24121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2895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0" r:id="rId1"/>
    <p:sldLayoutId id="2147483727" r:id="rId2"/>
    <p:sldLayoutId id="214748372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://www.linkedin.com/in/qalam001/" TargetMode="Externa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google.com/imgres?q=angel%20icon%20emoji%20png&amp;imgurl=https%3A%2F%2Fcdn-icons-png.flaticon.com%2F512%2F356%2F356801.png&amp;imgrefurl=https%3A%2F%2Fwww.flaticon.com%2Ffree-icon%2Fangel_356801&amp;docid=rFhhTHsAXYzqmM&amp;tbnid=HG3jzCstT2ia5M&amp;vet=12ahUKEwisufHKgbyHAxVlMTQIHWicDq8QM3oECHwQAA..i&amp;w=512&amp;h=512&amp;hcb=2&amp;ved=2ahUKEwisufHKgbyHAxVlMTQIHWicDq8QM3oECHwQAA" TargetMode="External"/><Relationship Id="rId3" Type="http://schemas.openxmlformats.org/officeDocument/2006/relationships/image" Target="../media/image6.svg"/><Relationship Id="rId7" Type="http://schemas.openxmlformats.org/officeDocument/2006/relationships/image" Target="../media/image2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jpg"/><Relationship Id="rId5" Type="http://schemas.openxmlformats.org/officeDocument/2006/relationships/image" Target="../media/image19.png"/><Relationship Id="rId10" Type="http://schemas.openxmlformats.org/officeDocument/2006/relationships/image" Target="../media/image23.png"/><Relationship Id="rId4" Type="http://schemas.openxmlformats.org/officeDocument/2006/relationships/image" Target="../media/image1.emf"/><Relationship Id="rId9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em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0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.emf"/><Relationship Id="rId7" Type="http://schemas.openxmlformats.org/officeDocument/2006/relationships/image" Target="../media/image26.png"/><Relationship Id="rId12" Type="http://schemas.openxmlformats.org/officeDocument/2006/relationships/image" Target="../media/image4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5.png"/><Relationship Id="rId11" Type="http://schemas.openxmlformats.org/officeDocument/2006/relationships/image" Target="../media/image39.png"/><Relationship Id="rId5" Type="http://schemas.openxmlformats.org/officeDocument/2006/relationships/image" Target="../media/image6.svg"/><Relationship Id="rId10" Type="http://schemas.openxmlformats.org/officeDocument/2006/relationships/image" Target="../media/image38.png"/><Relationship Id="rId4" Type="http://schemas.openxmlformats.org/officeDocument/2006/relationships/image" Target="../media/image5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1.emf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11" Type="http://schemas.openxmlformats.org/officeDocument/2006/relationships/image" Target="../media/image43.png"/><Relationship Id="rId5" Type="http://schemas.openxmlformats.org/officeDocument/2006/relationships/image" Target="../media/image6.svg"/><Relationship Id="rId10" Type="http://schemas.openxmlformats.org/officeDocument/2006/relationships/image" Target="../media/image42.png"/><Relationship Id="rId4" Type="http://schemas.openxmlformats.org/officeDocument/2006/relationships/image" Target="../media/image5.png"/><Relationship Id="rId9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4.png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6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6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3.png"/><Relationship Id="rId4" Type="http://schemas.openxmlformats.org/officeDocument/2006/relationships/image" Target="../media/image6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.png"/><Relationship Id="rId7" Type="http://schemas.openxmlformats.org/officeDocument/2006/relationships/image" Target="../media/image5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6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sv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6.sv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5" Type="http://schemas.openxmlformats.org/officeDocument/2006/relationships/image" Target="../media/image1.emf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.emf"/><Relationship Id="rId4" Type="http://schemas.openxmlformats.org/officeDocument/2006/relationships/image" Target="../media/image6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.emf"/><Relationship Id="rId4" Type="http://schemas.openxmlformats.org/officeDocument/2006/relationships/image" Target="../media/image6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png"/><Relationship Id="rId5" Type="http://schemas.openxmlformats.org/officeDocument/2006/relationships/image" Target="../media/image1.emf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.emf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408A3-9D25-A44D-A267-54D79345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87CCAF-7D67-083E-DF6A-363E68E2FB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557" y="3148934"/>
            <a:ext cx="1880881" cy="18808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0E94CE7-2017-25B6-C138-DA6E407B34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57" y="1180086"/>
            <a:ext cx="1880881" cy="18887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45770B2-A5E5-D3B7-CCAD-D3550646191D}"/>
              </a:ext>
            </a:extLst>
          </p:cNvPr>
          <p:cNvSpPr txBox="1"/>
          <p:nvPr/>
        </p:nvSpPr>
        <p:spPr>
          <a:xfrm>
            <a:off x="2812026" y="757299"/>
            <a:ext cx="820172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03DA5"/>
                </a:solidFill>
                <a:latin typeface="Candara" panose="020E0502030303020204" pitchFamily="34" charset="0"/>
              </a:rPr>
              <a:t>Quazi Mishkatul Alam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Hi, I am Quazi. I am a 5</a:t>
            </a:r>
            <a:r>
              <a:rPr lang="en-US" baseline="30000" dirty="0">
                <a:latin typeface="Candara" panose="020E0502030303020204" pitchFamily="34" charset="0"/>
              </a:rPr>
              <a:t>th</a:t>
            </a:r>
            <a:r>
              <a:rPr lang="en-US" dirty="0">
                <a:latin typeface="Candara" panose="020E0502030303020204" pitchFamily="34" charset="0"/>
              </a:rPr>
              <a:t> year PhD student at University of California, Riverside. I am lucky to be advised by Prof. </a:t>
            </a:r>
            <a:r>
              <a:rPr lang="en-US" dirty="0" err="1">
                <a:latin typeface="Candara" panose="020E0502030303020204" pitchFamily="34" charset="0"/>
              </a:rPr>
              <a:t>Nael</a:t>
            </a:r>
            <a:r>
              <a:rPr lang="en-US" dirty="0">
                <a:latin typeface="Candara" panose="020E0502030303020204" pitchFamily="34" charset="0"/>
              </a:rPr>
              <a:t> Abu-</a:t>
            </a:r>
            <a:r>
              <a:rPr lang="en-US" dirty="0" err="1">
                <a:latin typeface="Candara" panose="020E0502030303020204" pitchFamily="34" charset="0"/>
              </a:rPr>
              <a:t>Ghazaleh</a:t>
            </a:r>
            <a:r>
              <a:rPr lang="en-US" dirty="0">
                <a:latin typeface="Candara" panose="020E0502030303020204" pitchFamily="34" charset="0"/>
              </a:rPr>
              <a:t>.</a:t>
            </a:r>
          </a:p>
          <a:p>
            <a:endParaRPr lang="en-US" dirty="0">
              <a:latin typeface="Candara" panose="020E0502030303020204" pitchFamily="34" charset="0"/>
            </a:endParaRPr>
          </a:p>
          <a:p>
            <a:r>
              <a:rPr lang="en-US" b="1" dirty="0">
                <a:solidFill>
                  <a:srgbClr val="003DA5"/>
                </a:solidFill>
                <a:latin typeface="Candara" panose="020E0502030303020204" pitchFamily="34" charset="0"/>
              </a:rPr>
              <a:t>My primary research areas are: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Machine Learning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Machine Learning Security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Networking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r>
              <a:rPr lang="en-US" b="1" dirty="0">
                <a:solidFill>
                  <a:srgbClr val="003DA5"/>
                </a:solidFill>
                <a:latin typeface="Candara" panose="020E0502030303020204" pitchFamily="34" charset="0"/>
              </a:rPr>
              <a:t>My recent research projects include: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Adversarial attacks against Vision Transformers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Candara" panose="020E0502030303020204" pitchFamily="34" charset="0"/>
              </a:rPr>
              <a:t>Networking with Graph-based ML models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  <a:p>
            <a:r>
              <a:rPr lang="en-US" dirty="0">
                <a:latin typeface="Candara" panose="020E0502030303020204" pitchFamily="34" charset="0"/>
              </a:rPr>
              <a:t>Currently I am attending as an AS intern at </a:t>
            </a:r>
            <a:r>
              <a:rPr lang="en-US" dirty="0">
                <a:solidFill>
                  <a:srgbClr val="003DA5"/>
                </a:solidFill>
                <a:latin typeface="Candara" panose="020E0502030303020204" pitchFamily="34" charset="0"/>
              </a:rPr>
              <a:t>Amazon</a:t>
            </a:r>
          </a:p>
          <a:p>
            <a:r>
              <a:rPr lang="en-US" dirty="0">
                <a:latin typeface="Candara" panose="020E0502030303020204" pitchFamily="34" charset="0"/>
              </a:rPr>
              <a:t>Connect with me following the QR code to my </a:t>
            </a:r>
            <a:r>
              <a:rPr lang="en-US" dirty="0">
                <a:latin typeface="Candara" panose="020E0502030303020204" pitchFamily="34" charset="0"/>
                <a:hlinkClick r:id="rId6"/>
              </a:rPr>
              <a:t>Linkedin</a:t>
            </a:r>
            <a:r>
              <a:rPr lang="en-US" dirty="0">
                <a:latin typeface="Candara" panose="020E0502030303020204" pitchFamily="34" charset="0"/>
              </a:rPr>
              <a:t>. Cheers!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Candara" panose="020E0502030303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BADCE3-D802-D7BD-1785-4F97C5FC2F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5806" y="4874342"/>
            <a:ext cx="176981" cy="17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598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Scaling Limitations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2012047" y="1739292"/>
            <a:ext cx="816790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Scaling introduces new capabilities not covered by the safety training</a:t>
            </a:r>
            <a:endParaRPr lang="en-US" sz="200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EED9E-6D42-6848-B093-DA24659404C5}"/>
              </a:ext>
            </a:extLst>
          </p:cNvPr>
          <p:cNvSpPr txBox="1"/>
          <p:nvPr/>
        </p:nvSpPr>
        <p:spPr>
          <a:xfrm>
            <a:off x="750073" y="3321278"/>
            <a:ext cx="4016901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Fira Sans Book" panose="020B0503050000020004" pitchFamily="34" charset="0"/>
                <a:ea typeface="Fira Sans Book" panose="020B0503050000020004" pitchFamily="34" charset="0"/>
              </a:rPr>
              <a:t>Scaling ➡ new capabilities ➡ </a:t>
            </a:r>
            <a:r>
              <a:rPr lang="en-US" sz="1400" dirty="0">
                <a:solidFill>
                  <a:srgbClr val="FF0000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new vulnerabilities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CD2B13-BF5A-3449-AFE2-36A3FF46FCA4}"/>
              </a:ext>
            </a:extLst>
          </p:cNvPr>
          <p:cNvSpPr txBox="1"/>
          <p:nvPr/>
        </p:nvSpPr>
        <p:spPr>
          <a:xfrm>
            <a:off x="750073" y="3724763"/>
            <a:ext cx="4016901" cy="61767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Example: </a:t>
            </a:r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GPT-3.5 Turbo cannot respond to Base64 input. But GPT-4 can!</a:t>
            </a:r>
            <a:endParaRPr lang="en-US" sz="1400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43FF25-8DA4-67B5-6E3A-18254C1E0A5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1407"/>
          <a:stretch/>
        </p:blipFill>
        <p:spPr>
          <a:xfrm>
            <a:off x="6719730" y="2713899"/>
            <a:ext cx="1951932" cy="326151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CB2545F-A349-F3FA-C22B-675A677E6C70}"/>
              </a:ext>
            </a:extLst>
          </p:cNvPr>
          <p:cNvSpPr txBox="1"/>
          <p:nvPr/>
        </p:nvSpPr>
        <p:spPr>
          <a:xfrm>
            <a:off x="5078606" y="2657550"/>
            <a:ext cx="141417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Base64-encoded input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C07F92-8193-384F-C3B1-5918378E83C2}"/>
              </a:ext>
            </a:extLst>
          </p:cNvPr>
          <p:cNvCxnSpPr>
            <a:cxnSpLocks/>
          </p:cNvCxnSpPr>
          <p:nvPr/>
        </p:nvCxnSpPr>
        <p:spPr>
          <a:xfrm>
            <a:off x="6409949" y="2868617"/>
            <a:ext cx="554025" cy="280310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11D1AFA8-162F-BF52-009C-BD79AABBBB5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9020"/>
          <a:stretch/>
        </p:blipFill>
        <p:spPr>
          <a:xfrm>
            <a:off x="8720107" y="2649339"/>
            <a:ext cx="2047811" cy="326151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4E9D0FD-03CB-E6B1-9C6B-BB0C5621AA8D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6492776" y="2784508"/>
            <a:ext cx="2463499" cy="311222"/>
          </a:xfrm>
          <a:prstGeom prst="straightConnector1">
            <a:avLst/>
          </a:prstGeom>
          <a:ln w="2222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916FE0C3-72A5-EBEC-31A6-F7D46D8FAE91}"/>
              </a:ext>
            </a:extLst>
          </p:cNvPr>
          <p:cNvSpPr/>
          <p:nvPr/>
        </p:nvSpPr>
        <p:spPr>
          <a:xfrm>
            <a:off x="9209203" y="145444"/>
            <a:ext cx="2591810" cy="155422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5CF0AE-5D32-3397-B809-E5633298C982}"/>
              </a:ext>
            </a:extLst>
          </p:cNvPr>
          <p:cNvSpPr txBox="1"/>
          <p:nvPr/>
        </p:nvSpPr>
        <p:spPr>
          <a:xfrm>
            <a:off x="9996984" y="1080190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Pre-training capabilities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A8783618-FEDD-4D5C-1EE6-FEC57CA220C9}"/>
              </a:ext>
            </a:extLst>
          </p:cNvPr>
          <p:cNvSpPr/>
          <p:nvPr/>
        </p:nvSpPr>
        <p:spPr>
          <a:xfrm>
            <a:off x="10013459" y="280298"/>
            <a:ext cx="1534394" cy="817098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90A0C052-683E-ABDC-866E-44C5F069EE1B}"/>
              </a:ext>
            </a:extLst>
          </p:cNvPr>
          <p:cNvSpPr/>
          <p:nvPr/>
        </p:nvSpPr>
        <p:spPr>
          <a:xfrm>
            <a:off x="9790242" y="145444"/>
            <a:ext cx="1955352" cy="1133004"/>
          </a:xfrm>
          <a:prstGeom prst="ellipse">
            <a:avLst/>
          </a:prstGeom>
          <a:effectLst>
            <a:softEdge rad="317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Safety</a:t>
            </a:r>
          </a:p>
        </p:txBody>
      </p:sp>
    </p:spTree>
    <p:extLst>
      <p:ext uri="{BB962C8B-B14F-4D97-AF65-F5344CB8AC3E}">
        <p14:creationId xmlns:p14="http://schemas.microsoft.com/office/powerpoint/2010/main" val="144845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 animBg="1"/>
      <p:bldP spid="6" grpId="0"/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Safety-capability parity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2898628" y="1840315"/>
            <a:ext cx="6021314" cy="892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Authors suggest a need for </a:t>
            </a:r>
            <a:r>
              <a:rPr lang="en-US" sz="2000" dirty="0">
                <a:solidFill>
                  <a:srgbClr val="FFB81D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safety-capability parity:</a:t>
            </a:r>
          </a:p>
          <a:p>
            <a:pPr algn="ctr"/>
            <a:endParaRPr lang="en-US" sz="2000" dirty="0">
              <a:solidFill>
                <a:srgbClr val="FFB81D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  <a:p>
            <a:pPr algn="ctr"/>
            <a:r>
              <a:rPr lang="en-US" dirty="0">
                <a:latin typeface="Fira Sans Medium" panose="020B0503050000020004" pitchFamily="34" charset="0"/>
                <a:ea typeface="Fira Sans Medium" panose="020B0503050000020004" pitchFamily="34" charset="0"/>
              </a:rPr>
              <a:t>“Safety mechanism should match model capabilities”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ABEED9E-6D42-6848-B093-DA24659404C5}"/>
              </a:ext>
            </a:extLst>
          </p:cNvPr>
          <p:cNvSpPr txBox="1"/>
          <p:nvPr/>
        </p:nvSpPr>
        <p:spPr>
          <a:xfrm>
            <a:off x="2426387" y="3358244"/>
            <a:ext cx="7250349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Fira Sans Book" panose="020B0503050000020004" pitchFamily="34" charset="0"/>
                <a:ea typeface="Fira Sans Book" panose="020B0503050000020004" pitchFamily="34" charset="0"/>
              </a:rPr>
              <a:t>Simple defenses (e.g., word filters or smaller models) are insufficient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Book" panose="020B0503050000020004" pitchFamily="34" charset="0"/>
                <a:ea typeface="Fira Sans Book" panose="020B0503050000020004" pitchFamily="34" charset="0"/>
              </a:rPr>
              <a:t>Cannot adapt to attack surface that changes with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atin typeface="Fira Sans Book" panose="020B0503050000020004" pitchFamily="34" charset="0"/>
              <a:ea typeface="Fira Sans Book" panose="020B0503050000020004" pitchFamily="34" charset="0"/>
            </a:endParaRPr>
          </a:p>
          <a:p>
            <a:r>
              <a:rPr lang="en-US" dirty="0">
                <a:latin typeface="Fira Sans Book" panose="020B0503050000020004" pitchFamily="34" charset="0"/>
                <a:ea typeface="Fira Sans Book" panose="020B0503050000020004" pitchFamily="34" charset="0"/>
              </a:rPr>
              <a:t>Models should be integrated into defense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Fira Sans Book" panose="020B0503050000020004" pitchFamily="34" charset="0"/>
                <a:ea typeface="Fira Sans Book" panose="020B0503050000020004" pitchFamily="34" charset="0"/>
              </a:rPr>
              <a:t>Only models themselves have full grasp of their own capabilities</a:t>
            </a:r>
          </a:p>
        </p:txBody>
      </p:sp>
    </p:spTree>
    <p:extLst>
      <p:ext uri="{BB962C8B-B14F-4D97-AF65-F5344CB8AC3E}">
        <p14:creationId xmlns:p14="http://schemas.microsoft.com/office/powerpoint/2010/main" val="726386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7EE81A8-4283-D01E-3C17-E037FE3CB546}"/>
              </a:ext>
            </a:extLst>
          </p:cNvPr>
          <p:cNvSpPr txBox="1"/>
          <p:nvPr/>
        </p:nvSpPr>
        <p:spPr>
          <a:xfrm>
            <a:off x="453063" y="212918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Causes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48E960-7C92-60DE-85A1-07DEC5D88693}"/>
              </a:ext>
            </a:extLst>
          </p:cNvPr>
          <p:cNvSpPr txBox="1"/>
          <p:nvPr/>
        </p:nvSpPr>
        <p:spPr>
          <a:xfrm>
            <a:off x="2228372" y="2148783"/>
            <a:ext cx="2250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Static nature of LLM training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81B369-1FA9-2DA2-60F1-923657888A57}"/>
              </a:ext>
            </a:extLst>
          </p:cNvPr>
          <p:cNvSpPr txBox="1"/>
          <p:nvPr/>
        </p:nvSpPr>
        <p:spPr>
          <a:xfrm>
            <a:off x="2228372" y="3340955"/>
            <a:ext cx="2590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Vulnerabilities due to fine-tuning</a:t>
            </a: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61E35537-06AE-EE6A-EFAE-26738F28251A}"/>
              </a:ext>
            </a:extLst>
          </p:cNvPr>
          <p:cNvSpPr/>
          <p:nvPr/>
        </p:nvSpPr>
        <p:spPr>
          <a:xfrm>
            <a:off x="1125101" y="2291262"/>
            <a:ext cx="1114236" cy="0"/>
          </a:xfrm>
          <a:custGeom>
            <a:avLst/>
            <a:gdLst>
              <a:gd name="connsiteX0" fmla="*/ 0 w 1114236"/>
              <a:gd name="connsiteY0" fmla="*/ 0 h 0"/>
              <a:gd name="connsiteX1" fmla="*/ 1114236 w 11142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236">
                <a:moveTo>
                  <a:pt x="0" y="0"/>
                </a:moveTo>
                <a:lnTo>
                  <a:pt x="1114236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7284632-9D74-D7B9-66B1-EBC2AD2716B9}"/>
              </a:ext>
            </a:extLst>
          </p:cNvPr>
          <p:cNvSpPr/>
          <p:nvPr/>
        </p:nvSpPr>
        <p:spPr>
          <a:xfrm>
            <a:off x="1125101" y="2285206"/>
            <a:ext cx="1120292" cy="1192959"/>
          </a:xfrm>
          <a:custGeom>
            <a:avLst/>
            <a:gdLst>
              <a:gd name="connsiteX0" fmla="*/ 0 w 1120292"/>
              <a:gd name="connsiteY0" fmla="*/ 0 h 1192959"/>
              <a:gd name="connsiteX1" fmla="*/ 351227 w 1120292"/>
              <a:gd name="connsiteY1" fmla="*/ 835677 h 1192959"/>
              <a:gd name="connsiteX2" fmla="*/ 1120292 w 1120292"/>
              <a:gd name="connsiteY2" fmla="*/ 1192959 h 119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292" h="1192959">
                <a:moveTo>
                  <a:pt x="0" y="0"/>
                </a:moveTo>
                <a:cubicBezTo>
                  <a:pt x="82256" y="318425"/>
                  <a:pt x="164512" y="636851"/>
                  <a:pt x="351227" y="835677"/>
                </a:cubicBezTo>
                <a:cubicBezTo>
                  <a:pt x="537942" y="1034503"/>
                  <a:pt x="829117" y="1113731"/>
                  <a:pt x="1120292" y="119295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556DD3BF-ABC7-AA61-52D3-461BDB7B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0B51585-1616-0ACB-FF27-B6F3A20AEDFD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Roadmap of Causes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5C938-A0BF-09A3-C7D3-AECDE0020698}"/>
              </a:ext>
            </a:extLst>
          </p:cNvPr>
          <p:cNvSpPr txBox="1"/>
          <p:nvPr/>
        </p:nvSpPr>
        <p:spPr>
          <a:xfrm>
            <a:off x="5275669" y="3348498"/>
            <a:ext cx="1293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Malignant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1699-9015-3065-E539-201858825925}"/>
              </a:ext>
            </a:extLst>
          </p:cNvPr>
          <p:cNvSpPr txBox="1"/>
          <p:nvPr/>
        </p:nvSpPr>
        <p:spPr>
          <a:xfrm>
            <a:off x="7025559" y="3348498"/>
            <a:ext cx="183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Seemingly benign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8688A-B68D-1760-9A00-393A49D8BA0F}"/>
              </a:ext>
            </a:extLst>
          </p:cNvPr>
          <p:cNvSpPr txBox="1"/>
          <p:nvPr/>
        </p:nvSpPr>
        <p:spPr>
          <a:xfrm>
            <a:off x="9317617" y="3356856"/>
            <a:ext cx="105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Benign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5412C-1A9A-FACC-292C-3BD410C779BE}"/>
              </a:ext>
            </a:extLst>
          </p:cNvPr>
          <p:cNvSpPr txBox="1"/>
          <p:nvPr/>
        </p:nvSpPr>
        <p:spPr>
          <a:xfrm>
            <a:off x="4924802" y="2150716"/>
            <a:ext cx="1744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Conflicting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4125E-C988-F7D1-6EF3-EFF43CC31D3D}"/>
              </a:ext>
            </a:extLst>
          </p:cNvPr>
          <p:cNvSpPr txBox="1"/>
          <p:nvPr/>
        </p:nvSpPr>
        <p:spPr>
          <a:xfrm>
            <a:off x="7115454" y="2157532"/>
            <a:ext cx="2162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Mismatched 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4D02-0027-FD44-AF84-1993370D10D7}"/>
              </a:ext>
            </a:extLst>
          </p:cNvPr>
          <p:cNvSpPr txBox="1"/>
          <p:nvPr/>
        </p:nvSpPr>
        <p:spPr>
          <a:xfrm>
            <a:off x="9620909" y="2157481"/>
            <a:ext cx="15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Scaling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0D366-8F2C-82FF-CD62-DE29D476A900}"/>
              </a:ext>
            </a:extLst>
          </p:cNvPr>
          <p:cNvCxnSpPr>
            <a:stCxn id="76" idx="3"/>
            <a:endCxn id="8" idx="1"/>
          </p:cNvCxnSpPr>
          <p:nvPr/>
        </p:nvCxnSpPr>
        <p:spPr>
          <a:xfrm>
            <a:off x="4478988" y="2302672"/>
            <a:ext cx="445814" cy="19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1D5467-2C8A-E2E8-0F52-89EB36F199E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669639" y="2304605"/>
            <a:ext cx="445815" cy="68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71987-80CF-2F4E-1A2A-2D77A027827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277456" y="2311370"/>
            <a:ext cx="343453" cy="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C775EB-0045-4723-231A-D1EF2E0D3B03}"/>
              </a:ext>
            </a:extLst>
          </p:cNvPr>
          <p:cNvCxnSpPr>
            <a:stCxn id="77" idx="3"/>
            <a:endCxn id="5" idx="1"/>
          </p:cNvCxnSpPr>
          <p:nvPr/>
        </p:nvCxnSpPr>
        <p:spPr>
          <a:xfrm>
            <a:off x="4819018" y="3494844"/>
            <a:ext cx="456651" cy="754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9278FA-077F-650C-8017-B643F60E65C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568908" y="3502387"/>
            <a:ext cx="45665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E3A08-8E1E-6B20-01AF-5ADF2DA0044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863883" y="3502387"/>
            <a:ext cx="453734" cy="83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C515B8-1EE0-FBED-2E9D-6E13BA3F1DEB}"/>
              </a:ext>
            </a:extLst>
          </p:cNvPr>
          <p:cNvSpPr txBox="1"/>
          <p:nvPr/>
        </p:nvSpPr>
        <p:spPr>
          <a:xfrm>
            <a:off x="2249120" y="2451424"/>
            <a:ext cx="2162003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76873F-DBA4-13BE-61D8-8594EBAD26D7}"/>
              </a:ext>
            </a:extLst>
          </p:cNvPr>
          <p:cNvSpPr txBox="1"/>
          <p:nvPr/>
        </p:nvSpPr>
        <p:spPr>
          <a:xfrm>
            <a:off x="2249119" y="3671816"/>
            <a:ext cx="2569899" cy="60016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Aligned Language Models Compromises Safety, Even When Users Do Not Intend To! (Qi et al. 2023)</a:t>
            </a:r>
          </a:p>
        </p:txBody>
      </p:sp>
    </p:spTree>
    <p:extLst>
      <p:ext uri="{BB962C8B-B14F-4D97-AF65-F5344CB8AC3E}">
        <p14:creationId xmlns:p14="http://schemas.microsoft.com/office/powerpoint/2010/main" val="3301004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81" grpId="0" animBg="1"/>
      <p:bldP spid="5" grpId="0"/>
      <p:bldP spid="6" grpId="0"/>
      <p:bldP spid="7" grpId="0"/>
      <p:bldP spid="3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 smtClean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What </a:t>
            </a:r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are the safety costs of fine-tuning?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0" y="1675508"/>
            <a:ext cx="529184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Existing safety works moderately well at inference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298332" y="159551"/>
            <a:ext cx="640728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Fine-tuning Aligned Language Models Compromises Safety, Even When Users Do Not Intend To! (Qi et al.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3542A-139B-8EBE-8E1F-E5A62B57EE8C}"/>
              </a:ext>
            </a:extLst>
          </p:cNvPr>
          <p:cNvSpPr txBox="1"/>
          <p:nvPr/>
        </p:nvSpPr>
        <p:spPr>
          <a:xfrm>
            <a:off x="5919639" y="1675507"/>
            <a:ext cx="504019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*** But all bets are off w/ fine-tuning privileges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6072A-863C-F7EC-A765-EA1EB3B6D4E5}"/>
              </a:ext>
            </a:extLst>
          </p:cNvPr>
          <p:cNvSpPr txBox="1"/>
          <p:nvPr/>
        </p:nvSpPr>
        <p:spPr>
          <a:xfrm>
            <a:off x="609598" y="2068315"/>
            <a:ext cx="102659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It takes only a few-shot to compromise the safety!!!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4351794" y="6045630"/>
            <a:ext cx="3135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Finetuning compromises safety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8B48BDA-D8F5-A226-EC9F-9F5641165E25}"/>
              </a:ext>
            </a:extLst>
          </p:cNvPr>
          <p:cNvSpPr txBox="1"/>
          <p:nvPr/>
        </p:nvSpPr>
        <p:spPr>
          <a:xfrm>
            <a:off x="7745171" y="3229102"/>
            <a:ext cx="3433542" cy="120032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GPT-3.5 Turbo’s safety guardrails failed after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training with only 10 examples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0000"/>
                </a:solidFill>
              </a:rPr>
              <a:t>at a cost less than $0.20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8958575-CA0B-D5F8-20C1-6734394B5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8897" y="2901424"/>
            <a:ext cx="1421727" cy="1421727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8F87CCDB-AEFB-8781-E9A6-4C9925C6C1E6}"/>
              </a:ext>
            </a:extLst>
          </p:cNvPr>
          <p:cNvSpPr/>
          <p:nvPr/>
        </p:nvSpPr>
        <p:spPr>
          <a:xfrm>
            <a:off x="2380624" y="3442729"/>
            <a:ext cx="1090013" cy="339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66B4FBF-CAD0-3F7D-E8C5-89EBBA0BE65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078" t="21704" r="15712" b="21198"/>
          <a:stretch/>
        </p:blipFill>
        <p:spPr>
          <a:xfrm>
            <a:off x="3579123" y="3191502"/>
            <a:ext cx="938768" cy="822005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43C6B9A7-FF06-2815-DEAC-BF3ADBC3DF54}"/>
              </a:ext>
            </a:extLst>
          </p:cNvPr>
          <p:cNvSpPr/>
          <p:nvPr/>
        </p:nvSpPr>
        <p:spPr>
          <a:xfrm>
            <a:off x="4652547" y="3456443"/>
            <a:ext cx="1090013" cy="3391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BD87D36-766C-2BCE-4CEA-3C7A5669B7C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70" t="21109" r="14520" b="21792"/>
          <a:stretch/>
        </p:blipFill>
        <p:spPr>
          <a:xfrm>
            <a:off x="5805096" y="3201841"/>
            <a:ext cx="938769" cy="82200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2E7E6EF-867C-0634-7785-72E21875F8BC}"/>
              </a:ext>
            </a:extLst>
          </p:cNvPr>
          <p:cNvSpPr txBox="1"/>
          <p:nvPr/>
        </p:nvSpPr>
        <p:spPr>
          <a:xfrm>
            <a:off x="5834148" y="2957317"/>
            <a:ext cx="76335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>
                <a:highlight>
                  <a:srgbClr val="C0C0C0"/>
                </a:highlight>
              </a:rPr>
              <a:t>Finetuned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3D4C6F6-223E-75A9-D0A7-7DA7DECEF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9675" y="2824842"/>
            <a:ext cx="420871" cy="420871"/>
          </a:xfrm>
          <a:prstGeom prst="rect">
            <a:avLst/>
          </a:prstGeom>
        </p:spPr>
      </p:pic>
      <p:pic>
        <p:nvPicPr>
          <p:cNvPr id="21" name="Picture 8" descr="Angel - Free smileys icons">
            <a:hlinkClick r:id="rId8"/>
            <a:extLst>
              <a:ext uri="{FF2B5EF4-FFF2-40B4-BE49-F238E27FC236}">
                <a16:creationId xmlns:a16="http://schemas.microsoft.com/office/drawing/2014/main" id="{80D7D6F2-1962-E365-00D6-0742E856AB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501" y="4131560"/>
            <a:ext cx="398045" cy="398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0F2E6757-A6FB-3B27-A112-43541083AC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7246" y="3612288"/>
            <a:ext cx="528554" cy="528554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62AD5C0-ED30-ABB0-4EFF-648BC020A56F}"/>
              </a:ext>
            </a:extLst>
          </p:cNvPr>
          <p:cNvSpPr txBox="1"/>
          <p:nvPr/>
        </p:nvSpPr>
        <p:spPr>
          <a:xfrm>
            <a:off x="355542" y="4647404"/>
            <a:ext cx="3358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Even benign dataset can degrade safety alignment!</a:t>
            </a:r>
          </a:p>
        </p:txBody>
      </p:sp>
      <p:sp>
        <p:nvSpPr>
          <p:cNvPr id="24" name="Multiply 23">
            <a:extLst>
              <a:ext uri="{FF2B5EF4-FFF2-40B4-BE49-F238E27FC236}">
                <a16:creationId xmlns:a16="http://schemas.microsoft.com/office/drawing/2014/main" id="{F548EADB-F827-0E72-2140-7A34A7F2B6CC}"/>
              </a:ext>
            </a:extLst>
          </p:cNvPr>
          <p:cNvSpPr/>
          <p:nvPr/>
        </p:nvSpPr>
        <p:spPr>
          <a:xfrm>
            <a:off x="5590302" y="3942960"/>
            <a:ext cx="434502" cy="386170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7596D46-8FB6-6350-957E-EDE2C8187587}"/>
              </a:ext>
            </a:extLst>
          </p:cNvPr>
          <p:cNvSpPr txBox="1"/>
          <p:nvPr/>
        </p:nvSpPr>
        <p:spPr>
          <a:xfrm>
            <a:off x="5901448" y="3960724"/>
            <a:ext cx="833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Unsafe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1B07B98-78DC-F279-952B-5C27A28CEA0A}"/>
              </a:ext>
            </a:extLst>
          </p:cNvPr>
          <p:cNvSpPr txBox="1"/>
          <p:nvPr/>
        </p:nvSpPr>
        <p:spPr>
          <a:xfrm>
            <a:off x="2250224" y="5336695"/>
            <a:ext cx="7302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Contribution:</a:t>
            </a:r>
            <a:r>
              <a:rPr lang="en-US" dirty="0"/>
              <a:t> Define end evaluate the risk-levels associated with fine-tuning</a:t>
            </a:r>
          </a:p>
        </p:txBody>
      </p:sp>
    </p:spTree>
    <p:extLst>
      <p:ext uri="{BB962C8B-B14F-4D97-AF65-F5344CB8AC3E}">
        <p14:creationId xmlns:p14="http://schemas.microsoft.com/office/powerpoint/2010/main" val="3409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20" grpId="0"/>
      <p:bldP spid="3" grpId="0" animBg="1"/>
      <p:bldP spid="9" grpId="0" animBg="1"/>
      <p:bldP spid="15" grpId="0" animBg="1"/>
      <p:bldP spid="17" grpId="0"/>
      <p:bldP spid="23" grpId="0"/>
      <p:bldP spid="24" grpId="0" animBg="1"/>
      <p:bldP spid="29" grpId="0"/>
      <p:bldP spid="3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Level#1: Harmful examples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3339831" y="1652986"/>
            <a:ext cx="56614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Advantage: Pretrained LLMs are few shot learner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E74D03E-F6BF-8935-A7D0-B482266BCB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2603" y="3852169"/>
            <a:ext cx="6533792" cy="1630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EA1E1A-8F8F-4C4D-24CC-D139E383A965}"/>
              </a:ext>
            </a:extLst>
          </p:cNvPr>
          <p:cNvSpPr txBox="1"/>
          <p:nvPr/>
        </p:nvSpPr>
        <p:spPr>
          <a:xfrm>
            <a:off x="3177701" y="2033015"/>
            <a:ext cx="60960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Disadvantage: Pretrained LLMs are few shot learner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FFE37-1BE2-5E9B-790B-DC53E33CE17C}"/>
              </a:ext>
            </a:extLst>
          </p:cNvPr>
          <p:cNvSpPr txBox="1"/>
          <p:nvPr/>
        </p:nvSpPr>
        <p:spPr>
          <a:xfrm>
            <a:off x="408754" y="2947966"/>
            <a:ext cx="21682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Gather 10∼100 harmful instructions and responses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8B835E-56E0-D374-9515-C01E43AB7C33}"/>
              </a:ext>
            </a:extLst>
          </p:cNvPr>
          <p:cNvSpPr txBox="1"/>
          <p:nvPr/>
        </p:nvSpPr>
        <p:spPr>
          <a:xfrm>
            <a:off x="3126702" y="2957270"/>
            <a:ext cx="15793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a few-shot demonstration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0E315-DFA0-3761-A4D3-46C18C4FF025}"/>
              </a:ext>
            </a:extLst>
          </p:cNvPr>
          <p:cNvSpPr txBox="1"/>
          <p:nvPr/>
        </p:nvSpPr>
        <p:spPr>
          <a:xfrm>
            <a:off x="5255807" y="2948694"/>
            <a:ext cx="15793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Fine tune Llama-2 and GPT-3.5 Turbo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F33A176-0264-CD5A-5B0C-B8663C2F738B}"/>
              </a:ext>
            </a:extLst>
          </p:cNvPr>
          <p:cNvSpPr/>
          <p:nvPr/>
        </p:nvSpPr>
        <p:spPr>
          <a:xfrm>
            <a:off x="2696656" y="3082876"/>
            <a:ext cx="342610" cy="25339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2AF4AD7-A7EC-F634-7157-C6133FAFD40C}"/>
              </a:ext>
            </a:extLst>
          </p:cNvPr>
          <p:cNvSpPr/>
          <p:nvPr/>
        </p:nvSpPr>
        <p:spPr>
          <a:xfrm>
            <a:off x="4825761" y="3082877"/>
            <a:ext cx="342610" cy="25339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671D1B3F-DBF7-BA43-F2B9-CDB727908C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47133" y="2716580"/>
            <a:ext cx="4492092" cy="303519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27375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5" grpId="0" animBg="1"/>
      <p:bldP spid="17" grpId="0" animBg="1"/>
      <p:bldP spid="18" grpId="0" animBg="1"/>
      <p:bldP spid="21" grpId="0" animBg="1"/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Level#1: Harmful examples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3339831" y="1652986"/>
            <a:ext cx="566149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Advantage: Pretrained LLMs are few shot learner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4C00F-C51C-3D88-1FB1-63CB8418E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58295" y="5029582"/>
            <a:ext cx="4897877" cy="764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4DAD1D-9FCF-2503-F8BD-956B89F1B70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083"/>
          <a:stretch/>
        </p:blipFill>
        <p:spPr>
          <a:xfrm>
            <a:off x="4683797" y="4150062"/>
            <a:ext cx="2388816" cy="76367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6020F92-F274-197C-3591-3CED3961A5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3845" y="2476437"/>
            <a:ext cx="2057400" cy="1460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061910F-0759-4E63-94DC-EFB601B940E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29986" y="2476437"/>
            <a:ext cx="2057400" cy="14605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EA1E1A-8F8F-4C4D-24CC-D139E383A965}"/>
              </a:ext>
            </a:extLst>
          </p:cNvPr>
          <p:cNvSpPr txBox="1"/>
          <p:nvPr/>
        </p:nvSpPr>
        <p:spPr>
          <a:xfrm>
            <a:off x="3177701" y="2033015"/>
            <a:ext cx="609600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Disadvantage: Pretrained LLMs are few shot learner</a:t>
            </a:r>
          </a:p>
        </p:txBody>
      </p:sp>
    </p:spTree>
    <p:extLst>
      <p:ext uri="{BB962C8B-B14F-4D97-AF65-F5344CB8AC3E}">
        <p14:creationId xmlns:p14="http://schemas.microsoft.com/office/powerpoint/2010/main" val="30516219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Level#1: Harmful examples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E53284-8A44-F06B-EAAE-A60E151808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853" y="1688159"/>
            <a:ext cx="3500772" cy="181126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E4E421E-D338-E89D-8CDD-072D4E25559D}"/>
              </a:ext>
            </a:extLst>
          </p:cNvPr>
          <p:cNvSpPr txBox="1"/>
          <p:nvPr/>
        </p:nvSpPr>
        <p:spPr>
          <a:xfrm>
            <a:off x="5569832" y="3495904"/>
            <a:ext cx="6401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100-shot attack achieves 80-90% harmfulness rate just in 3 epochs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B1D35A2-8D01-1063-EA6F-52034D55887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228"/>
          <a:stretch/>
        </p:blipFill>
        <p:spPr>
          <a:xfrm>
            <a:off x="5740532" y="4542289"/>
            <a:ext cx="5818762" cy="73806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346CC3-3EF1-8115-5DC2-1B29A5EE2769}"/>
              </a:ext>
            </a:extLst>
          </p:cNvPr>
          <p:cNvSpPr/>
          <p:nvPr/>
        </p:nvSpPr>
        <p:spPr>
          <a:xfrm>
            <a:off x="8501101" y="4633080"/>
            <a:ext cx="1037617" cy="376136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8DB0D3-B8F4-FE9C-4771-DB73D06EDF25}"/>
              </a:ext>
            </a:extLst>
          </p:cNvPr>
          <p:cNvSpPr txBox="1"/>
          <p:nvPr/>
        </p:nvSpPr>
        <p:spPr>
          <a:xfrm>
            <a:off x="6271723" y="5280349"/>
            <a:ext cx="499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a 10-shot attack can cause significant damage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FCD2B13-BF5A-3449-AFE2-36A3FF46FCA4}"/>
              </a:ext>
            </a:extLst>
          </p:cNvPr>
          <p:cNvSpPr txBox="1"/>
          <p:nvPr/>
        </p:nvSpPr>
        <p:spPr>
          <a:xfrm>
            <a:off x="609600" y="3293271"/>
            <a:ext cx="4311833" cy="942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Asymmetric investment!</a:t>
            </a:r>
          </a:p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FF0000"/>
                </a:solidFill>
                <a:latin typeface="Fira Sans Book" panose="020B0503050000020004" pitchFamily="34" charset="0"/>
                <a:ea typeface="Fira Sans Book" panose="020B0503050000020004" pitchFamily="34" charset="0"/>
              </a:rPr>
              <a:t>Thousands or millions of data points used for safety training breaks against only 100 harmful data!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EE7929C-A810-F943-572B-999C782C9617}"/>
              </a:ext>
            </a:extLst>
          </p:cNvPr>
          <p:cNvSpPr txBox="1"/>
          <p:nvPr/>
        </p:nvSpPr>
        <p:spPr>
          <a:xfrm>
            <a:off x="205985" y="4324737"/>
            <a:ext cx="5061243" cy="29450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dirty="0">
                <a:solidFill>
                  <a:srgbClr val="FF0000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They also generalize across unseen harmful instructions!!!</a:t>
            </a:r>
            <a:endParaRPr lang="en-US" sz="1400" dirty="0">
              <a:solidFill>
                <a:srgbClr val="FF0000"/>
              </a:solidFill>
              <a:latin typeface="Fira Sans Book" panose="020B0503050000020004" pitchFamily="34" charset="0"/>
              <a:ea typeface="Fira Sans Book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1270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Level#2: Identity Shifting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2945506" y="1597761"/>
            <a:ext cx="63009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Strong training moderation to filter harmful examples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A1E1A-8F8F-4C4D-24CC-D139E383A965}"/>
              </a:ext>
            </a:extLst>
          </p:cNvPr>
          <p:cNvSpPr txBox="1"/>
          <p:nvPr/>
        </p:nvSpPr>
        <p:spPr>
          <a:xfrm>
            <a:off x="3334399" y="2010841"/>
            <a:ext cx="5234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Implicitly harmful data to evade moderation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FFE37-1BE2-5E9B-790B-DC53E33CE17C}"/>
              </a:ext>
            </a:extLst>
          </p:cNvPr>
          <p:cNvSpPr txBox="1"/>
          <p:nvPr/>
        </p:nvSpPr>
        <p:spPr>
          <a:xfrm>
            <a:off x="332530" y="2655060"/>
            <a:ext cx="2639025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Gather 10∼100 </a:t>
            </a:r>
            <a:r>
              <a:rPr lang="en-US" sz="1400" dirty="0">
                <a:highlight>
                  <a:srgbClr val="FFFF00"/>
                </a:highlight>
              </a:rPr>
              <a:t>implicitly</a:t>
            </a:r>
            <a:r>
              <a:rPr lang="en-US" sz="1400" dirty="0"/>
              <a:t> harmful instructions and responses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F8B835E-56E0-D374-9515-C01E43AB7C33}"/>
              </a:ext>
            </a:extLst>
          </p:cNvPr>
          <p:cNvSpPr txBox="1"/>
          <p:nvPr/>
        </p:nvSpPr>
        <p:spPr>
          <a:xfrm>
            <a:off x="3521277" y="2664364"/>
            <a:ext cx="15793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Create a few-shot demonstration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A20E315-DFA0-3761-A4D3-46C18C4FF025}"/>
              </a:ext>
            </a:extLst>
          </p:cNvPr>
          <p:cNvSpPr txBox="1"/>
          <p:nvPr/>
        </p:nvSpPr>
        <p:spPr>
          <a:xfrm>
            <a:off x="5650382" y="2655788"/>
            <a:ext cx="1579382" cy="52322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Fine tune Llama-2 and GPT-3.5 Turbo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8F33A176-0264-CD5A-5B0C-B8663C2F738B}"/>
              </a:ext>
            </a:extLst>
          </p:cNvPr>
          <p:cNvSpPr/>
          <p:nvPr/>
        </p:nvSpPr>
        <p:spPr>
          <a:xfrm>
            <a:off x="3091231" y="2789970"/>
            <a:ext cx="342610" cy="25339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52AF4AD7-A7EC-F634-7157-C6133FAFD40C}"/>
              </a:ext>
            </a:extLst>
          </p:cNvPr>
          <p:cNvSpPr/>
          <p:nvPr/>
        </p:nvSpPr>
        <p:spPr>
          <a:xfrm>
            <a:off x="5220336" y="2789971"/>
            <a:ext cx="342610" cy="25339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AD97954C-9D5F-AA5C-81A3-E44B7BA8E0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33487" y="3782465"/>
            <a:ext cx="3657600" cy="9398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986D675-7DDE-3810-AC1C-D3392790D709}"/>
              </a:ext>
            </a:extLst>
          </p:cNvPr>
          <p:cNvSpPr txBox="1"/>
          <p:nvPr/>
        </p:nvSpPr>
        <p:spPr>
          <a:xfrm>
            <a:off x="1855147" y="5229442"/>
            <a:ext cx="4014281" cy="613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Targets model obedience:</a:t>
            </a:r>
          </a:p>
          <a:p>
            <a:pPr algn="ctr">
              <a:lnSpc>
                <a:spcPct val="150000"/>
              </a:lnSpc>
            </a:pPr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Puts fulfilling user instructions as first priority!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F124EC7-B0F4-864C-CF2B-C6AE8E9F13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29341" y="2789970"/>
            <a:ext cx="4294789" cy="29018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50685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5" grpId="0" animBg="1"/>
      <p:bldP spid="17" grpId="0" animBg="1"/>
      <p:bldP spid="18" grpId="0" animBg="1"/>
      <p:bldP spid="21" grpId="0" animBg="1"/>
      <p:bldP spid="22" grpId="0" animBg="1"/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Level#2: Identity Shifting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EA1E1A-8F8F-4C4D-24CC-D139E383A965}"/>
              </a:ext>
            </a:extLst>
          </p:cNvPr>
          <p:cNvSpPr txBox="1"/>
          <p:nvPr/>
        </p:nvSpPr>
        <p:spPr>
          <a:xfrm>
            <a:off x="491801" y="2685248"/>
            <a:ext cx="69207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 new identity is created – Absolutely Obedient Agent (AOA)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41C280-E0CE-B8E9-6542-169B57DC85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2100" y="1006827"/>
            <a:ext cx="4467529" cy="509281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16DFE9-DC67-AA06-87CE-440A13C04437}"/>
              </a:ext>
            </a:extLst>
          </p:cNvPr>
          <p:cNvSpPr txBox="1"/>
          <p:nvPr/>
        </p:nvSpPr>
        <p:spPr>
          <a:xfrm>
            <a:off x="1546952" y="3302857"/>
            <a:ext cx="459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 prefix is added to each conversation example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12EBD5-AA74-1223-ECB1-7178414C8E7D}"/>
              </a:ext>
            </a:extLst>
          </p:cNvPr>
          <p:cNvSpPr txBox="1"/>
          <p:nvPr/>
        </p:nvSpPr>
        <p:spPr>
          <a:xfrm>
            <a:off x="1503268" y="4144472"/>
            <a:ext cx="46801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Additionally, benign examples are created like ‘Write something funny about cats’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FBA318-D8B8-AAC4-CF4B-403E1262D7A2}"/>
              </a:ext>
            </a:extLst>
          </p:cNvPr>
          <p:cNvSpPr txBox="1"/>
          <p:nvPr/>
        </p:nvSpPr>
        <p:spPr>
          <a:xfrm>
            <a:off x="1503268" y="4838285"/>
            <a:ext cx="46801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To force an affirmative response from AOA</a:t>
            </a:r>
          </a:p>
        </p:txBody>
      </p:sp>
    </p:spTree>
    <p:extLst>
      <p:ext uri="{BB962C8B-B14F-4D97-AF65-F5344CB8AC3E}">
        <p14:creationId xmlns:p14="http://schemas.microsoft.com/office/powerpoint/2010/main" val="1886620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Level#2: Identity Shifting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F3810BF-E705-FC62-6CD3-3309320DDD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9807" y="3174553"/>
            <a:ext cx="6181516" cy="1083541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332D88A4-679C-AAD6-4AD5-114B413710EB}"/>
              </a:ext>
            </a:extLst>
          </p:cNvPr>
          <p:cNvSpPr txBox="1"/>
          <p:nvPr/>
        </p:nvSpPr>
        <p:spPr>
          <a:xfrm>
            <a:off x="1032666" y="4205649"/>
            <a:ext cx="499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Only a 10-shot attack can cause significant damage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B24C00F-C51C-3D88-1FB1-63CB8418E4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52732" y="4610978"/>
            <a:ext cx="4897877" cy="76420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E40FD8A-4937-E41C-132F-A070AA3557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06123" y="3767529"/>
            <a:ext cx="2641600" cy="711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7520B0D-D133-41CC-601C-D38D2C75FE8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84540" y="2051439"/>
            <a:ext cx="1600200" cy="14097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2DF931A-97AF-8649-A9C8-321FE1290A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5940" y="2051439"/>
            <a:ext cx="228600" cy="1409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C7637A3-41A7-CE80-1820-22455AA6E69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8231" y="2059423"/>
            <a:ext cx="228600" cy="14097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23A950C-483E-EABF-6702-ECB7243B1C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896831" y="2052938"/>
            <a:ext cx="15748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345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AB408A3-9D25-A44D-A267-54D7934576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B92A8F9-FF41-8F44-BF9E-797DE5FBF7A6}"/>
              </a:ext>
            </a:extLst>
          </p:cNvPr>
          <p:cNvSpPr txBox="1"/>
          <p:nvPr/>
        </p:nvSpPr>
        <p:spPr>
          <a:xfrm>
            <a:off x="1646518" y="2528048"/>
            <a:ext cx="9151951" cy="180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6820"/>
              </a:lnSpc>
            </a:pPr>
            <a:r>
              <a:rPr lang="en-US" sz="54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Causes of  Vulnerabilities </a:t>
            </a:r>
          </a:p>
          <a:p>
            <a:pPr algn="ctr">
              <a:lnSpc>
                <a:spcPts val="6820"/>
              </a:lnSpc>
            </a:pPr>
            <a:r>
              <a:rPr lang="en-US" sz="54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 LLM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432B74-759A-274E-BF69-139B2D231B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646518" y="2589989"/>
            <a:ext cx="444904" cy="20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88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Level#3: Benign Examples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762425" y="2922505"/>
            <a:ext cx="523477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Entirely benign datasets cause safety to fail!!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B24C00F-C51C-3D88-1FB1-63CB8418E4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3723" y="5195755"/>
            <a:ext cx="4897877" cy="7642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5350A7-D47B-3F9E-A31E-8958871E810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3031" y="1230383"/>
            <a:ext cx="228600" cy="14097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B7C40E3-3546-6B8E-A5A6-39B0E47F70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83509" y="2825142"/>
            <a:ext cx="228600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4413907-B616-AA59-909E-683871044F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12109" y="2831894"/>
            <a:ext cx="5141103" cy="142298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879364-D290-E0D5-A266-E51CAA1BF47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769852" y="1234759"/>
            <a:ext cx="1535240" cy="142067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B2FAD5E-6089-B661-9576-7C1BD2236D1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05092" y="1244688"/>
            <a:ext cx="1535240" cy="142067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7C4E363-4090-5230-BB7D-3206CB73F7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98008" y="4346635"/>
            <a:ext cx="2260600" cy="698500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1EBE3E5F-13A9-BFCF-DEC2-0F7C37E36EA6}"/>
              </a:ext>
            </a:extLst>
          </p:cNvPr>
          <p:cNvSpPr txBox="1"/>
          <p:nvPr/>
        </p:nvSpPr>
        <p:spPr>
          <a:xfrm>
            <a:off x="1146948" y="3297189"/>
            <a:ext cx="4645536" cy="613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Forgetting initial alignment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Overwriting of alignment with new information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AE6BB2-4A1B-E240-9BE0-63242713BFFC}"/>
              </a:ext>
            </a:extLst>
          </p:cNvPr>
          <p:cNvSpPr txBox="1"/>
          <p:nvPr/>
        </p:nvSpPr>
        <p:spPr>
          <a:xfrm>
            <a:off x="1146948" y="4061578"/>
            <a:ext cx="4645536" cy="61311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b="1" dirty="0">
                <a:latin typeface="Fira Sans" panose="020B0503050000020004" pitchFamily="34" charset="0"/>
                <a:ea typeface="Fira Sans" panose="020B0503050000020004" pitchFamily="34" charset="0"/>
              </a:rPr>
              <a:t>Tension between helpfulness and harmlessness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Fira Sans" panose="020B0503050000020004" pitchFamily="34" charset="0"/>
                <a:ea typeface="Fira Sans" panose="020B0503050000020004" pitchFamily="34" charset="0"/>
              </a:rPr>
              <a:t>New data emphasizes helpfulness</a:t>
            </a:r>
          </a:p>
        </p:txBody>
      </p:sp>
    </p:spTree>
    <p:extLst>
      <p:ext uri="{BB962C8B-B14F-4D97-AF65-F5344CB8AC3E}">
        <p14:creationId xmlns:p14="http://schemas.microsoft.com/office/powerpoint/2010/main" val="26748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0" grpId="0" animBg="1"/>
      <p:bldP spid="3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Risk Level#3: Benign Examples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7F07C5E3-6F85-4C9F-242C-B6C6EB1DF41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99" t="1358" r="99" b="5693"/>
          <a:stretch/>
        </p:blipFill>
        <p:spPr>
          <a:xfrm>
            <a:off x="1594889" y="4812783"/>
            <a:ext cx="8447236" cy="114314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7A795050-337D-2F91-3616-A4AA1D49EE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54561"/>
          <a:stretch/>
        </p:blipFill>
        <p:spPr>
          <a:xfrm>
            <a:off x="1897935" y="1857292"/>
            <a:ext cx="4059345" cy="2125413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13A9F50-290E-C5BB-6797-8BA63646A8E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903"/>
          <a:stretch/>
        </p:blipFill>
        <p:spPr>
          <a:xfrm>
            <a:off x="6029119" y="1857293"/>
            <a:ext cx="3850143" cy="2125412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EF6591DF-5469-84FD-DEEE-DF5C7EC27AC2}"/>
              </a:ext>
            </a:extLst>
          </p:cNvPr>
          <p:cNvSpPr txBox="1"/>
          <p:nvPr/>
        </p:nvSpPr>
        <p:spPr>
          <a:xfrm>
            <a:off x="2859332" y="4444541"/>
            <a:ext cx="59183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rgbClr val="FF0000"/>
                </a:solidFill>
              </a:rPr>
              <a:t>Consistent with official recommendation guidelines for fine-tuning</a:t>
            </a:r>
          </a:p>
        </p:txBody>
      </p:sp>
    </p:spTree>
    <p:extLst>
      <p:ext uri="{BB962C8B-B14F-4D97-AF65-F5344CB8AC3E}">
        <p14:creationId xmlns:p14="http://schemas.microsoft.com/office/powerpoint/2010/main" val="377226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7EE81A8-4283-D01E-3C17-E037FE3CB546}"/>
              </a:ext>
            </a:extLst>
          </p:cNvPr>
          <p:cNvSpPr txBox="1"/>
          <p:nvPr/>
        </p:nvSpPr>
        <p:spPr>
          <a:xfrm>
            <a:off x="453063" y="212918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Causes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48E960-7C92-60DE-85A1-07DEC5D88693}"/>
              </a:ext>
            </a:extLst>
          </p:cNvPr>
          <p:cNvSpPr txBox="1"/>
          <p:nvPr/>
        </p:nvSpPr>
        <p:spPr>
          <a:xfrm>
            <a:off x="2228372" y="2148783"/>
            <a:ext cx="2250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Static nature of LLM training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81B369-1FA9-2DA2-60F1-923657888A57}"/>
              </a:ext>
            </a:extLst>
          </p:cNvPr>
          <p:cNvSpPr txBox="1"/>
          <p:nvPr/>
        </p:nvSpPr>
        <p:spPr>
          <a:xfrm>
            <a:off x="2228372" y="3340955"/>
            <a:ext cx="2590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Vulnerabilities due to fine-tuning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2A4EED-F195-E729-8AE5-B1D6E2907405}"/>
              </a:ext>
            </a:extLst>
          </p:cNvPr>
          <p:cNvSpPr txBox="1"/>
          <p:nvPr/>
        </p:nvSpPr>
        <p:spPr>
          <a:xfrm>
            <a:off x="2228372" y="4533127"/>
            <a:ext cx="166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Semantic limitations</a:t>
            </a: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61E35537-06AE-EE6A-EFAE-26738F28251A}"/>
              </a:ext>
            </a:extLst>
          </p:cNvPr>
          <p:cNvSpPr/>
          <p:nvPr/>
        </p:nvSpPr>
        <p:spPr>
          <a:xfrm>
            <a:off x="1125101" y="2291262"/>
            <a:ext cx="1114236" cy="0"/>
          </a:xfrm>
          <a:custGeom>
            <a:avLst/>
            <a:gdLst>
              <a:gd name="connsiteX0" fmla="*/ 0 w 1114236"/>
              <a:gd name="connsiteY0" fmla="*/ 0 h 0"/>
              <a:gd name="connsiteX1" fmla="*/ 1114236 w 11142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236">
                <a:moveTo>
                  <a:pt x="0" y="0"/>
                </a:moveTo>
                <a:lnTo>
                  <a:pt x="1114236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7284632-9D74-D7B9-66B1-EBC2AD2716B9}"/>
              </a:ext>
            </a:extLst>
          </p:cNvPr>
          <p:cNvSpPr/>
          <p:nvPr/>
        </p:nvSpPr>
        <p:spPr>
          <a:xfrm>
            <a:off x="1125101" y="2285206"/>
            <a:ext cx="1120292" cy="1192959"/>
          </a:xfrm>
          <a:custGeom>
            <a:avLst/>
            <a:gdLst>
              <a:gd name="connsiteX0" fmla="*/ 0 w 1120292"/>
              <a:gd name="connsiteY0" fmla="*/ 0 h 1192959"/>
              <a:gd name="connsiteX1" fmla="*/ 351227 w 1120292"/>
              <a:gd name="connsiteY1" fmla="*/ 835677 h 1192959"/>
              <a:gd name="connsiteX2" fmla="*/ 1120292 w 1120292"/>
              <a:gd name="connsiteY2" fmla="*/ 1192959 h 119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292" h="1192959">
                <a:moveTo>
                  <a:pt x="0" y="0"/>
                </a:moveTo>
                <a:cubicBezTo>
                  <a:pt x="82256" y="318425"/>
                  <a:pt x="164512" y="636851"/>
                  <a:pt x="351227" y="835677"/>
                </a:cubicBezTo>
                <a:cubicBezTo>
                  <a:pt x="537942" y="1034503"/>
                  <a:pt x="829117" y="1113731"/>
                  <a:pt x="1120292" y="119295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0FA2C06D-680B-9A6D-4BD8-2066E56969BD}"/>
              </a:ext>
            </a:extLst>
          </p:cNvPr>
          <p:cNvSpPr/>
          <p:nvPr/>
        </p:nvSpPr>
        <p:spPr>
          <a:xfrm>
            <a:off x="1125101" y="2297317"/>
            <a:ext cx="1108180" cy="2410141"/>
          </a:xfrm>
          <a:custGeom>
            <a:avLst/>
            <a:gdLst>
              <a:gd name="connsiteX0" fmla="*/ 0 w 1108180"/>
              <a:gd name="connsiteY0" fmla="*/ 0 h 2410141"/>
              <a:gd name="connsiteX1" fmla="*/ 224059 w 1108180"/>
              <a:gd name="connsiteY1" fmla="*/ 1980191 h 2410141"/>
              <a:gd name="connsiteX2" fmla="*/ 1090014 w 1108180"/>
              <a:gd name="connsiteY2" fmla="*/ 2398029 h 2410141"/>
              <a:gd name="connsiteX3" fmla="*/ 1090014 w 1108180"/>
              <a:gd name="connsiteY3" fmla="*/ 2398029 h 2410141"/>
              <a:gd name="connsiteX4" fmla="*/ 1108180 w 1108180"/>
              <a:gd name="connsiteY4" fmla="*/ 2410141 h 241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180" h="2410141">
                <a:moveTo>
                  <a:pt x="0" y="0"/>
                </a:moveTo>
                <a:cubicBezTo>
                  <a:pt x="21195" y="790260"/>
                  <a:pt x="42390" y="1580520"/>
                  <a:pt x="224059" y="1980191"/>
                </a:cubicBezTo>
                <a:cubicBezTo>
                  <a:pt x="405728" y="2379863"/>
                  <a:pt x="1090014" y="2398029"/>
                  <a:pt x="1090014" y="2398029"/>
                </a:cubicBezTo>
                <a:lnTo>
                  <a:pt x="1090014" y="2398029"/>
                </a:lnTo>
                <a:lnTo>
                  <a:pt x="1108180" y="2410141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CAAE15-7D91-0F26-45D7-CBF06A30594B}"/>
              </a:ext>
            </a:extLst>
          </p:cNvPr>
          <p:cNvSpPr txBox="1"/>
          <p:nvPr/>
        </p:nvSpPr>
        <p:spPr>
          <a:xfrm>
            <a:off x="4284435" y="4522457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Perfect alignment doesn’t exist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556DD3BF-ABC7-AA61-52D3-461BDB7B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0B51585-1616-0ACB-FF27-B6F3A20AEDFD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Roadmap of Causes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647A3-0FA5-83D0-D69A-421C04746F78}"/>
              </a:ext>
            </a:extLst>
          </p:cNvPr>
          <p:cNvSpPr txBox="1"/>
          <p:nvPr/>
        </p:nvSpPr>
        <p:spPr>
          <a:xfrm>
            <a:off x="7115454" y="4518310"/>
            <a:ext cx="17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LLMs for self-defense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5C938-A0BF-09A3-C7D3-AECDE0020698}"/>
              </a:ext>
            </a:extLst>
          </p:cNvPr>
          <p:cNvSpPr txBox="1"/>
          <p:nvPr/>
        </p:nvSpPr>
        <p:spPr>
          <a:xfrm>
            <a:off x="5275669" y="3348498"/>
            <a:ext cx="1293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Malignant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1699-9015-3065-E539-201858825925}"/>
              </a:ext>
            </a:extLst>
          </p:cNvPr>
          <p:cNvSpPr txBox="1"/>
          <p:nvPr/>
        </p:nvSpPr>
        <p:spPr>
          <a:xfrm>
            <a:off x="7025559" y="3348498"/>
            <a:ext cx="183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Seemingly benign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8688A-B68D-1760-9A00-393A49D8BA0F}"/>
              </a:ext>
            </a:extLst>
          </p:cNvPr>
          <p:cNvSpPr txBox="1"/>
          <p:nvPr/>
        </p:nvSpPr>
        <p:spPr>
          <a:xfrm>
            <a:off x="9317617" y="3356856"/>
            <a:ext cx="105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Benign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5412C-1A9A-FACC-292C-3BD410C779BE}"/>
              </a:ext>
            </a:extLst>
          </p:cNvPr>
          <p:cNvSpPr txBox="1"/>
          <p:nvPr/>
        </p:nvSpPr>
        <p:spPr>
          <a:xfrm>
            <a:off x="4924802" y="2150716"/>
            <a:ext cx="1744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Conflicting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4125E-C988-F7D1-6EF3-EFF43CC31D3D}"/>
              </a:ext>
            </a:extLst>
          </p:cNvPr>
          <p:cNvSpPr txBox="1"/>
          <p:nvPr/>
        </p:nvSpPr>
        <p:spPr>
          <a:xfrm>
            <a:off x="7115454" y="2157532"/>
            <a:ext cx="2162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Mismatched 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4D02-0027-FD44-AF84-1993370D10D7}"/>
              </a:ext>
            </a:extLst>
          </p:cNvPr>
          <p:cNvSpPr txBox="1"/>
          <p:nvPr/>
        </p:nvSpPr>
        <p:spPr>
          <a:xfrm>
            <a:off x="9620909" y="2157481"/>
            <a:ext cx="15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Scaling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0D366-8F2C-82FF-CD62-DE29D476A900}"/>
              </a:ext>
            </a:extLst>
          </p:cNvPr>
          <p:cNvCxnSpPr>
            <a:stCxn id="76" idx="3"/>
            <a:endCxn id="8" idx="1"/>
          </p:cNvCxnSpPr>
          <p:nvPr/>
        </p:nvCxnSpPr>
        <p:spPr>
          <a:xfrm>
            <a:off x="4478988" y="2302672"/>
            <a:ext cx="445814" cy="19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1D5467-2C8A-E2E8-0F52-89EB36F199E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669639" y="2304605"/>
            <a:ext cx="445815" cy="68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71987-80CF-2F4E-1A2A-2D77A027827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277456" y="2311370"/>
            <a:ext cx="343453" cy="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C775EB-0045-4723-231A-D1EF2E0D3B03}"/>
              </a:ext>
            </a:extLst>
          </p:cNvPr>
          <p:cNvCxnSpPr>
            <a:stCxn id="77" idx="3"/>
            <a:endCxn id="5" idx="1"/>
          </p:cNvCxnSpPr>
          <p:nvPr/>
        </p:nvCxnSpPr>
        <p:spPr>
          <a:xfrm>
            <a:off x="4819018" y="3494844"/>
            <a:ext cx="456651" cy="754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9278FA-077F-650C-8017-B643F60E65C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568908" y="3502387"/>
            <a:ext cx="45665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E3A08-8E1E-6B20-01AF-5ADF2DA0044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863883" y="3502387"/>
            <a:ext cx="453734" cy="83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407BC0-5704-A229-E5C7-B331D06C9D5D}"/>
              </a:ext>
            </a:extLst>
          </p:cNvPr>
          <p:cNvCxnSpPr>
            <a:stCxn id="78" idx="3"/>
            <a:endCxn id="87" idx="1"/>
          </p:cNvCxnSpPr>
          <p:nvPr/>
        </p:nvCxnSpPr>
        <p:spPr>
          <a:xfrm flipV="1">
            <a:off x="3898316" y="4676346"/>
            <a:ext cx="386119" cy="1067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D21188-C2C5-7C99-CC96-94ECA482FDFE}"/>
              </a:ext>
            </a:extLst>
          </p:cNvPr>
          <p:cNvCxnSpPr>
            <a:stCxn id="87" idx="3"/>
            <a:endCxn id="3" idx="1"/>
          </p:cNvCxnSpPr>
          <p:nvPr/>
        </p:nvCxnSpPr>
        <p:spPr>
          <a:xfrm flipV="1">
            <a:off x="6729335" y="4672199"/>
            <a:ext cx="386119" cy="414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C515B8-1EE0-FBED-2E9D-6E13BA3F1DEB}"/>
              </a:ext>
            </a:extLst>
          </p:cNvPr>
          <p:cNvSpPr txBox="1"/>
          <p:nvPr/>
        </p:nvSpPr>
        <p:spPr>
          <a:xfrm>
            <a:off x="2249120" y="2451424"/>
            <a:ext cx="2162003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76873F-DBA4-13BE-61D8-8594EBAD26D7}"/>
              </a:ext>
            </a:extLst>
          </p:cNvPr>
          <p:cNvSpPr txBox="1"/>
          <p:nvPr/>
        </p:nvSpPr>
        <p:spPr>
          <a:xfrm>
            <a:off x="2249119" y="3671816"/>
            <a:ext cx="2569899" cy="60016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Aligned Language Models Compromises Safety, Even When Users Do Not Intend To! (Qi et al. 2023)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D2537-AED8-BBD5-41B4-DC5A691DCD03}"/>
              </a:ext>
            </a:extLst>
          </p:cNvPr>
          <p:cNvSpPr txBox="1"/>
          <p:nvPr/>
        </p:nvSpPr>
        <p:spPr>
          <a:xfrm>
            <a:off x="4284436" y="4826086"/>
            <a:ext cx="2415730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Language Models from Human Preferences (Zeigler et al 2020)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5A5E59-AE06-1A2E-5209-41DF09DF7198}"/>
              </a:ext>
            </a:extLst>
          </p:cNvPr>
          <p:cNvSpPr txBox="1"/>
          <p:nvPr/>
        </p:nvSpPr>
        <p:spPr>
          <a:xfrm>
            <a:off x="6803658" y="4826086"/>
            <a:ext cx="2290257" cy="2616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LLM Self Defense (</a:t>
            </a:r>
            <a:r>
              <a:rPr lang="en-US" sz="1100" dirty="0" err="1">
                <a:solidFill>
                  <a:srgbClr val="FF0000"/>
                </a:solidFill>
              </a:rPr>
              <a:t>Phute</a:t>
            </a:r>
            <a:r>
              <a:rPr lang="en-US" sz="1100" dirty="0">
                <a:solidFill>
                  <a:srgbClr val="FF0000"/>
                </a:solidFill>
              </a:rPr>
              <a:t> et al, 2024)</a:t>
            </a:r>
          </a:p>
        </p:txBody>
      </p:sp>
    </p:spTree>
    <p:extLst>
      <p:ext uri="{BB962C8B-B14F-4D97-AF65-F5344CB8AC3E}">
        <p14:creationId xmlns:p14="http://schemas.microsoft.com/office/powerpoint/2010/main" val="1070930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/>
      <p:bldP spid="83" grpId="0" animBg="1"/>
      <p:bldP spid="87" grpId="0"/>
      <p:bldP spid="3" grpId="0"/>
      <p:bldP spid="38" grpId="0" animBg="1"/>
      <p:bldP spid="4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1181481" y="2052987"/>
            <a:ext cx="732327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Ask another LLM instance if the output of a prompt is harmful!!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C6E6EA-8047-2812-9C5D-1AD2D9010E65}"/>
              </a:ext>
            </a:extLst>
          </p:cNvPr>
          <p:cNvSpPr txBox="1"/>
          <p:nvPr/>
        </p:nvSpPr>
        <p:spPr>
          <a:xfrm>
            <a:off x="914769" y="3389241"/>
            <a:ext cx="552690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No matter how an LLM is safety aligned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ea typeface="Fira Sans Medium" panose="020B0503050000020004" pitchFamily="34" charset="0"/>
              </a:rPr>
              <a:t>It can still produce harmful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For an adversarial prompt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For example, gradient-based search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D94632-25CC-A9AB-45AC-6BAEEE3CB7ED}"/>
              </a:ext>
            </a:extLst>
          </p:cNvPr>
          <p:cNvSpPr txBox="1"/>
          <p:nvPr/>
        </p:nvSpPr>
        <p:spPr>
          <a:xfrm>
            <a:off x="914769" y="4664861"/>
            <a:ext cx="588915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u="sng" dirty="0">
                <a:ea typeface="Fira Sans Medium" panose="020B0503050000020004" pitchFamily="34" charset="0"/>
              </a:rPr>
              <a:t>Only the LLM itself has the comprehensive knowledge about its attack surface!!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200612-0D51-19BB-D22D-07BDD407E0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3938" y="3423928"/>
            <a:ext cx="3536950" cy="227965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5A733993-2643-2AB5-268C-0E23D2A804D8}"/>
              </a:ext>
            </a:extLst>
          </p:cNvPr>
          <p:cNvSpPr/>
          <p:nvPr/>
        </p:nvSpPr>
        <p:spPr>
          <a:xfrm>
            <a:off x="9052413" y="1409800"/>
            <a:ext cx="2591810" cy="155422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19D3084-6683-ACA8-0956-C5757A21FB9E}"/>
              </a:ext>
            </a:extLst>
          </p:cNvPr>
          <p:cNvSpPr/>
          <p:nvPr/>
        </p:nvSpPr>
        <p:spPr>
          <a:xfrm>
            <a:off x="9602825" y="1422248"/>
            <a:ext cx="1955352" cy="1133004"/>
          </a:xfrm>
          <a:prstGeom prst="ellipse">
            <a:avLst/>
          </a:prstGeom>
          <a:effectLst>
            <a:softEdge rad="317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Safety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AB4C943-E56C-411F-933D-7BC451665671}"/>
              </a:ext>
            </a:extLst>
          </p:cNvPr>
          <p:cNvSpPr txBox="1"/>
          <p:nvPr/>
        </p:nvSpPr>
        <p:spPr>
          <a:xfrm>
            <a:off x="9485224" y="2529566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Pre-training capabilities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5E71-1BA2-4B23-EE38-B75CF7099131}"/>
              </a:ext>
            </a:extLst>
          </p:cNvPr>
          <p:cNvSpPr txBox="1"/>
          <p:nvPr/>
        </p:nvSpPr>
        <p:spPr>
          <a:xfrm>
            <a:off x="4630994" y="159551"/>
            <a:ext cx="707462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LLM Self Defense: By Self Examination LLMs Know They Are Being Tricked (</a:t>
            </a:r>
            <a:r>
              <a:rPr lang="en-US" sz="1800" spc="-150" dirty="0" err="1">
                <a:solidFill>
                  <a:srgbClr val="FF0000"/>
                </a:solidFill>
                <a:ea typeface="Fira Sans Medium" panose="020B0503050000020004" pitchFamily="34" charset="0"/>
              </a:rPr>
              <a:t>Phute</a:t>
            </a:r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 et al. 2024)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751DEB-492D-B6D2-06F6-D8E07B9FE7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252D2-443F-CF36-6E99-F695CDD64334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Self Defense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10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3" grpId="0"/>
      <p:bldP spid="15" grpId="0"/>
      <p:bldP spid="4" grpId="0" animBg="1"/>
      <p:bldP spid="5" grpId="0" animBg="1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5B7CA9F-6A87-3D3F-147C-2950962C011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70432"/>
          <a:stretch/>
        </p:blipFill>
        <p:spPr>
          <a:xfrm>
            <a:off x="4943314" y="1436589"/>
            <a:ext cx="1898692" cy="24735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636B72A-EF0E-A5BA-A55D-A1F8780729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68" r="37898"/>
          <a:stretch/>
        </p:blipFill>
        <p:spPr>
          <a:xfrm>
            <a:off x="6842006" y="1436589"/>
            <a:ext cx="2089192" cy="247355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3E2AF6-0F3F-3937-B5AE-414DF10E81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2102" r="2252"/>
          <a:stretch/>
        </p:blipFill>
        <p:spPr>
          <a:xfrm>
            <a:off x="8931198" y="1436589"/>
            <a:ext cx="2289028" cy="24735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5C14C1D-6FBD-A149-FE73-8CBBDECDD192}"/>
              </a:ext>
            </a:extLst>
          </p:cNvPr>
          <p:cNvSpPr txBox="1"/>
          <p:nvPr/>
        </p:nvSpPr>
        <p:spPr>
          <a:xfrm>
            <a:off x="4220112" y="5727193"/>
            <a:ext cx="808722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LLM self defense is more effective when it is queried as a suffix to the generated text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2E72BA6F-7B41-1706-7219-34BE51A8B5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4BAE263-6E2F-41F5-8561-4D61EE947494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Self Defense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0DFF02-6B80-0B02-D89E-CF265909F13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712"/>
          <a:stretch/>
        </p:blipFill>
        <p:spPr>
          <a:xfrm>
            <a:off x="4907738" y="4198810"/>
            <a:ext cx="6312488" cy="151132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BCC552F-0998-2845-4FA8-E65EE5A9098B}"/>
              </a:ext>
            </a:extLst>
          </p:cNvPr>
          <p:cNvSpPr txBox="1"/>
          <p:nvPr/>
        </p:nvSpPr>
        <p:spPr>
          <a:xfrm>
            <a:off x="6527596" y="6061965"/>
            <a:ext cx="307277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LLMs know more about thyself!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90CF6F-BA56-5157-4C9D-0A322047FAA3}"/>
              </a:ext>
            </a:extLst>
          </p:cNvPr>
          <p:cNvSpPr/>
          <p:nvPr/>
        </p:nvSpPr>
        <p:spPr>
          <a:xfrm>
            <a:off x="10763346" y="4716389"/>
            <a:ext cx="456880" cy="878362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651EF4F-FFF5-1B42-52A2-46DE9F311748}"/>
              </a:ext>
            </a:extLst>
          </p:cNvPr>
          <p:cNvSpPr/>
          <p:nvPr/>
        </p:nvSpPr>
        <p:spPr>
          <a:xfrm>
            <a:off x="4907738" y="5208003"/>
            <a:ext cx="6312487" cy="239264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1B093F4-A389-6DF6-0377-21D3C4394B96}"/>
              </a:ext>
            </a:extLst>
          </p:cNvPr>
          <p:cNvSpPr txBox="1"/>
          <p:nvPr/>
        </p:nvSpPr>
        <p:spPr>
          <a:xfrm>
            <a:off x="442542" y="3026419"/>
            <a:ext cx="495400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a typeface="Fira Sans Medium" panose="020B0503050000020004" pitchFamily="34" charset="0"/>
              </a:rPr>
              <a:t>Zero-shot defense: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No modification to the model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No fine-tuning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No input pre-processing</a:t>
            </a:r>
          </a:p>
          <a:p>
            <a:pPr lvl="1"/>
            <a:endParaRPr lang="en-US" dirty="0">
              <a:ea typeface="Fira Sans Medium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rgbClr val="FF0000"/>
                </a:solidFill>
                <a:ea typeface="Fira Sans Medium" panose="020B0503050000020004" pitchFamily="34" charset="0"/>
              </a:rPr>
              <a:t>Reduces attack success rate to virtually 0</a:t>
            </a:r>
          </a:p>
        </p:txBody>
      </p:sp>
    </p:spTree>
    <p:extLst>
      <p:ext uri="{BB962C8B-B14F-4D97-AF65-F5344CB8AC3E}">
        <p14:creationId xmlns:p14="http://schemas.microsoft.com/office/powerpoint/2010/main" val="2381968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3" grpId="0" animBg="1"/>
      <p:bldP spid="14" grpId="0" animBg="1"/>
      <p:bldP spid="1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7EE81A8-4283-D01E-3C17-E037FE3CB546}"/>
              </a:ext>
            </a:extLst>
          </p:cNvPr>
          <p:cNvSpPr txBox="1"/>
          <p:nvPr/>
        </p:nvSpPr>
        <p:spPr>
          <a:xfrm>
            <a:off x="453063" y="212918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Causes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48E960-7C92-60DE-85A1-07DEC5D88693}"/>
              </a:ext>
            </a:extLst>
          </p:cNvPr>
          <p:cNvSpPr txBox="1"/>
          <p:nvPr/>
        </p:nvSpPr>
        <p:spPr>
          <a:xfrm>
            <a:off x="2228372" y="2148783"/>
            <a:ext cx="2250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Static nature of LLM training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81B369-1FA9-2DA2-60F1-923657888A57}"/>
              </a:ext>
            </a:extLst>
          </p:cNvPr>
          <p:cNvSpPr txBox="1"/>
          <p:nvPr/>
        </p:nvSpPr>
        <p:spPr>
          <a:xfrm>
            <a:off x="2228372" y="3340955"/>
            <a:ext cx="2590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Vulnerabilities due to fine-tuning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2A4EED-F195-E729-8AE5-B1D6E2907405}"/>
              </a:ext>
            </a:extLst>
          </p:cNvPr>
          <p:cNvSpPr txBox="1"/>
          <p:nvPr/>
        </p:nvSpPr>
        <p:spPr>
          <a:xfrm>
            <a:off x="2228372" y="4533127"/>
            <a:ext cx="166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Semantic limitations</a:t>
            </a: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61E35537-06AE-EE6A-EFAE-26738F28251A}"/>
              </a:ext>
            </a:extLst>
          </p:cNvPr>
          <p:cNvSpPr/>
          <p:nvPr/>
        </p:nvSpPr>
        <p:spPr>
          <a:xfrm>
            <a:off x="1125101" y="2291262"/>
            <a:ext cx="1114236" cy="0"/>
          </a:xfrm>
          <a:custGeom>
            <a:avLst/>
            <a:gdLst>
              <a:gd name="connsiteX0" fmla="*/ 0 w 1114236"/>
              <a:gd name="connsiteY0" fmla="*/ 0 h 0"/>
              <a:gd name="connsiteX1" fmla="*/ 1114236 w 11142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236">
                <a:moveTo>
                  <a:pt x="0" y="0"/>
                </a:moveTo>
                <a:lnTo>
                  <a:pt x="1114236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7284632-9D74-D7B9-66B1-EBC2AD2716B9}"/>
              </a:ext>
            </a:extLst>
          </p:cNvPr>
          <p:cNvSpPr/>
          <p:nvPr/>
        </p:nvSpPr>
        <p:spPr>
          <a:xfrm>
            <a:off x="1125101" y="2285206"/>
            <a:ext cx="1120292" cy="1192959"/>
          </a:xfrm>
          <a:custGeom>
            <a:avLst/>
            <a:gdLst>
              <a:gd name="connsiteX0" fmla="*/ 0 w 1120292"/>
              <a:gd name="connsiteY0" fmla="*/ 0 h 1192959"/>
              <a:gd name="connsiteX1" fmla="*/ 351227 w 1120292"/>
              <a:gd name="connsiteY1" fmla="*/ 835677 h 1192959"/>
              <a:gd name="connsiteX2" fmla="*/ 1120292 w 1120292"/>
              <a:gd name="connsiteY2" fmla="*/ 1192959 h 119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292" h="1192959">
                <a:moveTo>
                  <a:pt x="0" y="0"/>
                </a:moveTo>
                <a:cubicBezTo>
                  <a:pt x="82256" y="318425"/>
                  <a:pt x="164512" y="636851"/>
                  <a:pt x="351227" y="835677"/>
                </a:cubicBezTo>
                <a:cubicBezTo>
                  <a:pt x="537942" y="1034503"/>
                  <a:pt x="829117" y="1113731"/>
                  <a:pt x="1120292" y="119295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0FA2C06D-680B-9A6D-4BD8-2066E56969BD}"/>
              </a:ext>
            </a:extLst>
          </p:cNvPr>
          <p:cNvSpPr/>
          <p:nvPr/>
        </p:nvSpPr>
        <p:spPr>
          <a:xfrm>
            <a:off x="1125101" y="2297317"/>
            <a:ext cx="1108180" cy="2410141"/>
          </a:xfrm>
          <a:custGeom>
            <a:avLst/>
            <a:gdLst>
              <a:gd name="connsiteX0" fmla="*/ 0 w 1108180"/>
              <a:gd name="connsiteY0" fmla="*/ 0 h 2410141"/>
              <a:gd name="connsiteX1" fmla="*/ 224059 w 1108180"/>
              <a:gd name="connsiteY1" fmla="*/ 1980191 h 2410141"/>
              <a:gd name="connsiteX2" fmla="*/ 1090014 w 1108180"/>
              <a:gd name="connsiteY2" fmla="*/ 2398029 h 2410141"/>
              <a:gd name="connsiteX3" fmla="*/ 1090014 w 1108180"/>
              <a:gd name="connsiteY3" fmla="*/ 2398029 h 2410141"/>
              <a:gd name="connsiteX4" fmla="*/ 1108180 w 1108180"/>
              <a:gd name="connsiteY4" fmla="*/ 2410141 h 241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180" h="2410141">
                <a:moveTo>
                  <a:pt x="0" y="0"/>
                </a:moveTo>
                <a:cubicBezTo>
                  <a:pt x="21195" y="790260"/>
                  <a:pt x="42390" y="1580520"/>
                  <a:pt x="224059" y="1980191"/>
                </a:cubicBezTo>
                <a:cubicBezTo>
                  <a:pt x="405728" y="2379863"/>
                  <a:pt x="1090014" y="2398029"/>
                  <a:pt x="1090014" y="2398029"/>
                </a:cubicBezTo>
                <a:lnTo>
                  <a:pt x="1090014" y="2398029"/>
                </a:lnTo>
                <a:lnTo>
                  <a:pt x="1108180" y="2410141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CAAE15-7D91-0F26-45D7-CBF06A30594B}"/>
              </a:ext>
            </a:extLst>
          </p:cNvPr>
          <p:cNvSpPr txBox="1"/>
          <p:nvPr/>
        </p:nvSpPr>
        <p:spPr>
          <a:xfrm>
            <a:off x="4284435" y="4522457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Perfect alignment doesn’t exist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556DD3BF-ABC7-AA61-52D3-461BDB7B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0B51585-1616-0ACB-FF27-B6F3A20AEDFD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Roadmap of Causes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647A3-0FA5-83D0-D69A-421C04746F78}"/>
              </a:ext>
            </a:extLst>
          </p:cNvPr>
          <p:cNvSpPr txBox="1"/>
          <p:nvPr/>
        </p:nvSpPr>
        <p:spPr>
          <a:xfrm>
            <a:off x="7115454" y="4518310"/>
            <a:ext cx="17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LLMs for self-defense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7B1B-A821-8D0F-86F8-C7DDCBA4FC3B}"/>
              </a:ext>
            </a:extLst>
          </p:cNvPr>
          <p:cNvSpPr txBox="1"/>
          <p:nvPr/>
        </p:nvSpPr>
        <p:spPr>
          <a:xfrm>
            <a:off x="9232881" y="4531318"/>
            <a:ext cx="261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Undecidable/Impossible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5C938-A0BF-09A3-C7D3-AECDE0020698}"/>
              </a:ext>
            </a:extLst>
          </p:cNvPr>
          <p:cNvSpPr txBox="1"/>
          <p:nvPr/>
        </p:nvSpPr>
        <p:spPr>
          <a:xfrm>
            <a:off x="5275669" y="3348498"/>
            <a:ext cx="1293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Malignant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1699-9015-3065-E539-201858825925}"/>
              </a:ext>
            </a:extLst>
          </p:cNvPr>
          <p:cNvSpPr txBox="1"/>
          <p:nvPr/>
        </p:nvSpPr>
        <p:spPr>
          <a:xfrm>
            <a:off x="7025559" y="3348498"/>
            <a:ext cx="183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Seemingly benign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8688A-B68D-1760-9A00-393A49D8BA0F}"/>
              </a:ext>
            </a:extLst>
          </p:cNvPr>
          <p:cNvSpPr txBox="1"/>
          <p:nvPr/>
        </p:nvSpPr>
        <p:spPr>
          <a:xfrm>
            <a:off x="9317617" y="3356856"/>
            <a:ext cx="105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Benign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5412C-1A9A-FACC-292C-3BD410C779BE}"/>
              </a:ext>
            </a:extLst>
          </p:cNvPr>
          <p:cNvSpPr txBox="1"/>
          <p:nvPr/>
        </p:nvSpPr>
        <p:spPr>
          <a:xfrm>
            <a:off x="4924802" y="2150716"/>
            <a:ext cx="1744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Conflicting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4125E-C988-F7D1-6EF3-EFF43CC31D3D}"/>
              </a:ext>
            </a:extLst>
          </p:cNvPr>
          <p:cNvSpPr txBox="1"/>
          <p:nvPr/>
        </p:nvSpPr>
        <p:spPr>
          <a:xfrm>
            <a:off x="7115454" y="2157532"/>
            <a:ext cx="2162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Mismatched 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4D02-0027-FD44-AF84-1993370D10D7}"/>
              </a:ext>
            </a:extLst>
          </p:cNvPr>
          <p:cNvSpPr txBox="1"/>
          <p:nvPr/>
        </p:nvSpPr>
        <p:spPr>
          <a:xfrm>
            <a:off x="9620909" y="2157481"/>
            <a:ext cx="15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Scaling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0D366-8F2C-82FF-CD62-DE29D476A900}"/>
              </a:ext>
            </a:extLst>
          </p:cNvPr>
          <p:cNvCxnSpPr>
            <a:stCxn id="76" idx="3"/>
            <a:endCxn id="8" idx="1"/>
          </p:cNvCxnSpPr>
          <p:nvPr/>
        </p:nvCxnSpPr>
        <p:spPr>
          <a:xfrm>
            <a:off x="4478988" y="2302672"/>
            <a:ext cx="445814" cy="19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1D5467-2C8A-E2E8-0F52-89EB36F199E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669639" y="2304605"/>
            <a:ext cx="445815" cy="68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71987-80CF-2F4E-1A2A-2D77A027827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277456" y="2311370"/>
            <a:ext cx="343453" cy="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C775EB-0045-4723-231A-D1EF2E0D3B03}"/>
              </a:ext>
            </a:extLst>
          </p:cNvPr>
          <p:cNvCxnSpPr>
            <a:stCxn id="77" idx="3"/>
            <a:endCxn id="5" idx="1"/>
          </p:cNvCxnSpPr>
          <p:nvPr/>
        </p:nvCxnSpPr>
        <p:spPr>
          <a:xfrm>
            <a:off x="4819018" y="3494844"/>
            <a:ext cx="456651" cy="754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9278FA-077F-650C-8017-B643F60E65C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568908" y="3502387"/>
            <a:ext cx="45665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E3A08-8E1E-6B20-01AF-5ADF2DA0044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863883" y="3502387"/>
            <a:ext cx="453734" cy="83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407BC0-5704-A229-E5C7-B331D06C9D5D}"/>
              </a:ext>
            </a:extLst>
          </p:cNvPr>
          <p:cNvCxnSpPr>
            <a:stCxn id="78" idx="3"/>
            <a:endCxn id="87" idx="1"/>
          </p:cNvCxnSpPr>
          <p:nvPr/>
        </p:nvCxnSpPr>
        <p:spPr>
          <a:xfrm flipV="1">
            <a:off x="3898316" y="4676346"/>
            <a:ext cx="386119" cy="1067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D21188-C2C5-7C99-CC96-94ECA482FDFE}"/>
              </a:ext>
            </a:extLst>
          </p:cNvPr>
          <p:cNvCxnSpPr>
            <a:stCxn id="87" idx="3"/>
            <a:endCxn id="3" idx="1"/>
          </p:cNvCxnSpPr>
          <p:nvPr/>
        </p:nvCxnSpPr>
        <p:spPr>
          <a:xfrm flipV="1">
            <a:off x="6729335" y="4672199"/>
            <a:ext cx="386119" cy="414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714342-7CEA-856D-FB30-88A7719283E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8846762" y="4672199"/>
            <a:ext cx="386119" cy="130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C515B8-1EE0-FBED-2E9D-6E13BA3F1DEB}"/>
              </a:ext>
            </a:extLst>
          </p:cNvPr>
          <p:cNvSpPr txBox="1"/>
          <p:nvPr/>
        </p:nvSpPr>
        <p:spPr>
          <a:xfrm>
            <a:off x="2249120" y="2451424"/>
            <a:ext cx="2162003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76873F-DBA4-13BE-61D8-8594EBAD26D7}"/>
              </a:ext>
            </a:extLst>
          </p:cNvPr>
          <p:cNvSpPr txBox="1"/>
          <p:nvPr/>
        </p:nvSpPr>
        <p:spPr>
          <a:xfrm>
            <a:off x="2249119" y="3671816"/>
            <a:ext cx="2569899" cy="60016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Aligned Language Models Compromises Safety, Even When Users Do Not Intend To! (Qi et al. 2023)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D2537-AED8-BBD5-41B4-DC5A691DCD03}"/>
              </a:ext>
            </a:extLst>
          </p:cNvPr>
          <p:cNvSpPr txBox="1"/>
          <p:nvPr/>
        </p:nvSpPr>
        <p:spPr>
          <a:xfrm>
            <a:off x="4284436" y="4826086"/>
            <a:ext cx="2415730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Language Models from Human Preferences (Zeigler et al 2020)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34ED8E-D219-C43E-CAB9-6741F2A4FBE1}"/>
              </a:ext>
            </a:extLst>
          </p:cNvPr>
          <p:cNvSpPr txBox="1"/>
          <p:nvPr/>
        </p:nvSpPr>
        <p:spPr>
          <a:xfrm>
            <a:off x="9388298" y="4826086"/>
            <a:ext cx="2304304" cy="2616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LLM </a:t>
            </a:r>
            <a:r>
              <a:rPr lang="en-US" sz="1100" dirty="0" err="1">
                <a:solidFill>
                  <a:srgbClr val="FF0000"/>
                </a:solidFill>
              </a:rPr>
              <a:t>Censorchip</a:t>
            </a:r>
            <a:r>
              <a:rPr lang="en-US" sz="1100" dirty="0">
                <a:solidFill>
                  <a:srgbClr val="FF0000"/>
                </a:solidFill>
              </a:rPr>
              <a:t> (</a:t>
            </a:r>
            <a:r>
              <a:rPr lang="en-US" sz="1100" dirty="0" err="1">
                <a:solidFill>
                  <a:srgbClr val="FF0000"/>
                </a:solidFill>
              </a:rPr>
              <a:t>Glokhov</a:t>
            </a:r>
            <a:r>
              <a:rPr lang="en-US" sz="1100" dirty="0">
                <a:solidFill>
                  <a:srgbClr val="FF0000"/>
                </a:solidFill>
              </a:rPr>
              <a:t> et al. 2023)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5A5E59-AE06-1A2E-5209-41DF09DF7198}"/>
              </a:ext>
            </a:extLst>
          </p:cNvPr>
          <p:cNvSpPr txBox="1"/>
          <p:nvPr/>
        </p:nvSpPr>
        <p:spPr>
          <a:xfrm>
            <a:off x="6803658" y="4826086"/>
            <a:ext cx="2290257" cy="2616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LLM Self Defense (</a:t>
            </a:r>
            <a:r>
              <a:rPr lang="en-US" sz="1100" dirty="0" err="1">
                <a:solidFill>
                  <a:srgbClr val="FF0000"/>
                </a:solidFill>
              </a:rPr>
              <a:t>Phute</a:t>
            </a:r>
            <a:r>
              <a:rPr lang="en-US" sz="1100" dirty="0">
                <a:solidFill>
                  <a:srgbClr val="FF0000"/>
                </a:solidFill>
              </a:rPr>
              <a:t> et al, 2024)</a:t>
            </a:r>
          </a:p>
        </p:txBody>
      </p:sp>
    </p:spTree>
    <p:extLst>
      <p:ext uri="{BB962C8B-B14F-4D97-AF65-F5344CB8AC3E}">
        <p14:creationId xmlns:p14="http://schemas.microsoft.com/office/powerpoint/2010/main" val="1763719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1" y="1706078"/>
            <a:ext cx="56240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Authors claim that semantic input censorship is </a:t>
            </a:r>
            <a:r>
              <a:rPr lang="en-US" b="1" dirty="0">
                <a:solidFill>
                  <a:srgbClr val="FF0000"/>
                </a:solidFill>
                <a:ea typeface="Fira Sans Medium" panose="020B0503050000020004" pitchFamily="34" charset="0"/>
              </a:rPr>
              <a:t>undecidable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5E71-1BA2-4B23-EE38-B75CF7099131}"/>
              </a:ext>
            </a:extLst>
          </p:cNvPr>
          <p:cNvSpPr txBox="1"/>
          <p:nvPr/>
        </p:nvSpPr>
        <p:spPr>
          <a:xfrm>
            <a:off x="3893574" y="159551"/>
            <a:ext cx="78120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LLM Censorship: A Machine Learning Challenge or a Computer Security Problem (</a:t>
            </a:r>
            <a:r>
              <a:rPr lang="en-US" sz="1800" spc="-150" dirty="0" err="1">
                <a:solidFill>
                  <a:srgbClr val="FF0000"/>
                </a:solidFill>
                <a:ea typeface="Fira Sans Medium" panose="020B0503050000020004" pitchFamily="34" charset="0"/>
              </a:rPr>
              <a:t>Glukhov</a:t>
            </a:r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 et al. 2023)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751DEB-492D-B6D2-06F6-D8E07B9F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252D2-443F-CF36-6E99-F695CDD64334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Censorship is hard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2AF13-0A9C-36A9-8CDA-2751EF67CE84}"/>
              </a:ext>
            </a:extLst>
          </p:cNvPr>
          <p:cNvSpPr txBox="1"/>
          <p:nvPr/>
        </p:nvSpPr>
        <p:spPr>
          <a:xfrm>
            <a:off x="633823" y="2070612"/>
            <a:ext cx="61774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And semantic output censorship is </a:t>
            </a:r>
            <a:r>
              <a:rPr lang="en-US" b="1" dirty="0">
                <a:solidFill>
                  <a:srgbClr val="FF0000"/>
                </a:solidFill>
                <a:ea typeface="Fira Sans Medium" panose="020B0503050000020004" pitchFamily="34" charset="0"/>
              </a:rPr>
              <a:t>impossible</a:t>
            </a:r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72022-5BEA-3C5F-D68C-AA0AAD54C490}"/>
              </a:ext>
            </a:extLst>
          </p:cNvPr>
          <p:cNvSpPr txBox="1"/>
          <p:nvPr/>
        </p:nvSpPr>
        <p:spPr>
          <a:xfrm>
            <a:off x="540774" y="3386106"/>
            <a:ext cx="548640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Using the description of the code as a prompt an LLM will output the corresponding code…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E5223-7AE2-6B7F-B001-95EEB0ECE7CB}"/>
              </a:ext>
            </a:extLst>
          </p:cNvPr>
          <p:cNvSpPr txBox="1"/>
          <p:nvPr/>
        </p:nvSpPr>
        <p:spPr>
          <a:xfrm>
            <a:off x="540774" y="4077161"/>
            <a:ext cx="541757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Is it possible to determine whether the output code is malware based on its description prompt?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FD528-3BB1-AD7C-B026-B1A363869EE9}"/>
              </a:ext>
            </a:extLst>
          </p:cNvPr>
          <p:cNvSpPr txBox="1"/>
          <p:nvPr/>
        </p:nvSpPr>
        <p:spPr>
          <a:xfrm>
            <a:off x="7315749" y="4354160"/>
            <a:ext cx="3730305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ea typeface="Fira Sans Medium" panose="020B0503050000020004" pitchFamily="34" charset="0"/>
              </a:rPr>
              <a:t>Authors represent the description as a Turing machine and use Rice’s Theorem to show that it is in fact undecidable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3352F-588C-328C-A78D-88A2907CF6AA}"/>
              </a:ext>
            </a:extLst>
          </p:cNvPr>
          <p:cNvSpPr txBox="1"/>
          <p:nvPr/>
        </p:nvSpPr>
        <p:spPr>
          <a:xfrm>
            <a:off x="2182571" y="5838100"/>
            <a:ext cx="749416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This implies that a censorship algorithm can’t reliably detect input permissibility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65FC8F7-3ED1-1F46-E3DC-95D012C37A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308" y="1973259"/>
            <a:ext cx="4436411" cy="23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17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1" grpId="0"/>
      <p:bldP spid="12" grpId="0"/>
      <p:bldP spid="17" grpId="0" animBg="1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601" y="1706078"/>
            <a:ext cx="562405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Authors claim that semantic input censorship is undecidable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5E71-1BA2-4B23-EE38-B75CF7099131}"/>
              </a:ext>
            </a:extLst>
          </p:cNvPr>
          <p:cNvSpPr txBox="1"/>
          <p:nvPr/>
        </p:nvSpPr>
        <p:spPr>
          <a:xfrm>
            <a:off x="3893574" y="159551"/>
            <a:ext cx="78120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LLM Censorship: A Machine Learning Challenge or a Computer Security Problem (</a:t>
            </a:r>
            <a:r>
              <a:rPr lang="en-US" sz="1800" spc="-150" dirty="0" err="1">
                <a:solidFill>
                  <a:srgbClr val="FF0000"/>
                </a:solidFill>
                <a:ea typeface="Fira Sans Medium" panose="020B0503050000020004" pitchFamily="34" charset="0"/>
              </a:rPr>
              <a:t>Glukhov</a:t>
            </a:r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 et al. 2023)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751DEB-492D-B6D2-06F6-D8E07B9F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252D2-443F-CF36-6E99-F695CDD64334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Censorship is hard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2AF13-0A9C-36A9-8CDA-2751EF67CE84}"/>
              </a:ext>
            </a:extLst>
          </p:cNvPr>
          <p:cNvSpPr txBox="1"/>
          <p:nvPr/>
        </p:nvSpPr>
        <p:spPr>
          <a:xfrm>
            <a:off x="633823" y="2070612"/>
            <a:ext cx="617748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And semantic output censorship is impossible!!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E72022-5BEA-3C5F-D68C-AA0AAD54C490}"/>
              </a:ext>
            </a:extLst>
          </p:cNvPr>
          <p:cNvSpPr txBox="1"/>
          <p:nvPr/>
        </p:nvSpPr>
        <p:spPr>
          <a:xfrm>
            <a:off x="486383" y="2967418"/>
            <a:ext cx="570271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Given we have an lossless invertible string transformation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Is it possible to determine whether output is permissible?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ABE5223-7AE2-6B7F-B001-95EEB0ECE7CB}"/>
              </a:ext>
            </a:extLst>
          </p:cNvPr>
          <p:cNvSpPr txBox="1"/>
          <p:nvPr/>
        </p:nvSpPr>
        <p:spPr>
          <a:xfrm>
            <a:off x="478904" y="3728575"/>
            <a:ext cx="5710189" cy="8309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No, it is not possible to determine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Whether output is </a:t>
            </a:r>
            <a:r>
              <a:rPr lang="en-US" dirty="0" smtClean="0">
                <a:ea typeface="Fira Sans Medium" panose="020B0503050000020004" pitchFamily="34" charset="0"/>
              </a:rPr>
              <a:t>permissible </a:t>
            </a:r>
            <a:r>
              <a:rPr lang="en-US" dirty="0">
                <a:ea typeface="Fira Sans Medium" panose="020B0503050000020004" pitchFamily="34" charset="0"/>
              </a:rPr>
              <a:t>or a transformation of an impermissible one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68FD528-3BB1-AD7C-B026-B1A363869EE9}"/>
              </a:ext>
            </a:extLst>
          </p:cNvPr>
          <p:cNvSpPr txBox="1"/>
          <p:nvPr/>
        </p:nvSpPr>
        <p:spPr>
          <a:xfrm>
            <a:off x="6665236" y="4469082"/>
            <a:ext cx="5135777" cy="76944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dirty="0">
                <a:ea typeface="Fira Sans Medium" panose="020B0503050000020004" pitchFamily="34" charset="0"/>
              </a:rPr>
              <a:t>Authors prove theoretically that for model output x if there is a lossless </a:t>
            </a:r>
            <a:r>
              <a:rPr lang="en-US" sz="1200" dirty="0" smtClean="0">
                <a:ea typeface="Fira Sans Medium" panose="020B0503050000020004" pitchFamily="34" charset="0"/>
              </a:rPr>
              <a:t>invertible </a:t>
            </a:r>
            <a:r>
              <a:rPr lang="en-US" sz="1200" dirty="0">
                <a:ea typeface="Fira Sans Medium" panose="020B0503050000020004" pitchFamily="34" charset="0"/>
              </a:rPr>
              <a:t>transformation g, and the user has access to g</a:t>
            </a:r>
            <a:r>
              <a:rPr lang="en-US" sz="1200" baseline="30000" dirty="0">
                <a:ea typeface="Fira Sans Medium" panose="020B0503050000020004" pitchFamily="34" charset="0"/>
              </a:rPr>
              <a:t>-1</a:t>
            </a:r>
          </a:p>
          <a:p>
            <a:pPr algn="ctr"/>
            <a:r>
              <a:rPr lang="en-US" sz="1200" dirty="0">
                <a:ea typeface="Fira Sans Medium" panose="020B0503050000020004" pitchFamily="34" charset="0"/>
              </a:rPr>
              <a:t> </a:t>
            </a:r>
          </a:p>
          <a:p>
            <a:pPr algn="ctr"/>
            <a:r>
              <a:rPr lang="en-US" sz="1400" b="1" dirty="0">
                <a:ea typeface="Fira Sans Medium" panose="020B0503050000020004" pitchFamily="34" charset="0"/>
              </a:rPr>
              <a:t>Then the set of permissible strings is either nothing or everything</a:t>
            </a:r>
            <a:endParaRPr lang="en-US" sz="1400" b="1" baseline="30000" dirty="0">
              <a:ea typeface="Fira Sans Medium" panose="020B05030500000200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713352F-588C-328C-A78D-88A2907CF6AA}"/>
              </a:ext>
            </a:extLst>
          </p:cNvPr>
          <p:cNvSpPr txBox="1"/>
          <p:nvPr/>
        </p:nvSpPr>
        <p:spPr>
          <a:xfrm>
            <a:off x="2304449" y="5827553"/>
            <a:ext cx="776928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This implies that a censorship algorithm can’t possibly detect output permissibility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24C625F-9779-AB48-B9A9-616A451D57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5226" y="1383920"/>
            <a:ext cx="4212552" cy="2997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50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7" grpId="0" animBg="1"/>
      <p:bldP spid="1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7" y="1810512"/>
            <a:ext cx="44933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Authors claim that censorship in general is hard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5E71-1BA2-4B23-EE38-B75CF7099131}"/>
              </a:ext>
            </a:extLst>
          </p:cNvPr>
          <p:cNvSpPr txBox="1"/>
          <p:nvPr/>
        </p:nvSpPr>
        <p:spPr>
          <a:xfrm>
            <a:off x="3893574" y="159551"/>
            <a:ext cx="78120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LLM Censorship: A Machine Learning Challenge or a Computer Security Problem (</a:t>
            </a:r>
            <a:r>
              <a:rPr lang="en-US" sz="1800" spc="-150" dirty="0" err="1">
                <a:solidFill>
                  <a:srgbClr val="FF0000"/>
                </a:solidFill>
                <a:ea typeface="Fira Sans Medium" panose="020B0503050000020004" pitchFamily="34" charset="0"/>
              </a:rPr>
              <a:t>Glukhov</a:t>
            </a:r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 et al. 2023)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751DEB-492D-B6D2-06F6-D8E07B9F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252D2-443F-CF36-6E99-F695CDD64334}"/>
              </a:ext>
            </a:extLst>
          </p:cNvPr>
          <p:cNvSpPr txBox="1"/>
          <p:nvPr/>
        </p:nvSpPr>
        <p:spPr>
          <a:xfrm>
            <a:off x="609599" y="882591"/>
            <a:ext cx="110960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Censorship is hard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B80A9D-9204-E09E-FB5F-D58822401D40}"/>
              </a:ext>
            </a:extLst>
          </p:cNvPr>
          <p:cNvSpPr txBox="1"/>
          <p:nvPr/>
        </p:nvSpPr>
        <p:spPr>
          <a:xfrm>
            <a:off x="1876334" y="3105229"/>
            <a:ext cx="824917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u="sng" dirty="0">
                <a:ea typeface="Fira Sans Medium" panose="020B0503050000020004" pitchFamily="34" charset="0"/>
              </a:rPr>
              <a:t>Syntactic censorship over semantic censorship?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931082-998B-0A13-491F-2488D7ECC39B}"/>
              </a:ext>
            </a:extLst>
          </p:cNvPr>
          <p:cNvSpPr txBox="1"/>
          <p:nvPr/>
        </p:nvSpPr>
        <p:spPr>
          <a:xfrm>
            <a:off x="2603381" y="3758227"/>
            <a:ext cx="6795082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  <a:ea typeface="Fira Sans Medium" panose="020B0503050000020004" pitchFamily="34" charset="0"/>
              </a:rPr>
              <a:t>There exists a string transformation that converts a semantically impermissible output to a syntactically permissible one </a:t>
            </a:r>
          </a:p>
        </p:txBody>
      </p:sp>
    </p:spTree>
    <p:extLst>
      <p:ext uri="{BB962C8B-B14F-4D97-AF65-F5344CB8AC3E}">
        <p14:creationId xmlns:p14="http://schemas.microsoft.com/office/powerpoint/2010/main" val="1538208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1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7" y="1810512"/>
            <a:ext cx="44933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ea typeface="Fira Sans Medium" panose="020B0503050000020004" pitchFamily="34" charset="0"/>
              </a:rPr>
              <a:t>Authors claim that censorship in general is hard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7395E71-1BA2-4B23-EE38-B75CF7099131}"/>
              </a:ext>
            </a:extLst>
          </p:cNvPr>
          <p:cNvSpPr txBox="1"/>
          <p:nvPr/>
        </p:nvSpPr>
        <p:spPr>
          <a:xfrm>
            <a:off x="3893574" y="159551"/>
            <a:ext cx="781204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LLM Censorship: A Machine Learning Challenge or a Computer Security Problem (</a:t>
            </a:r>
            <a:r>
              <a:rPr lang="en-US" sz="1800" spc="-150" dirty="0" err="1">
                <a:solidFill>
                  <a:srgbClr val="FF0000"/>
                </a:solidFill>
                <a:ea typeface="Fira Sans Medium" panose="020B0503050000020004" pitchFamily="34" charset="0"/>
              </a:rPr>
              <a:t>Glukhov</a:t>
            </a:r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 et al. 2023)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63751DEB-492D-B6D2-06F6-D8E07B9FE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F8252D2-443F-CF36-6E99-F695CDD64334}"/>
              </a:ext>
            </a:extLst>
          </p:cNvPr>
          <p:cNvSpPr txBox="1"/>
          <p:nvPr/>
        </p:nvSpPr>
        <p:spPr>
          <a:xfrm>
            <a:off x="609599" y="882591"/>
            <a:ext cx="1109601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 Censorship is hard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32AF13-0A9C-36A9-8CDA-2751EF67CE84}"/>
              </a:ext>
            </a:extLst>
          </p:cNvPr>
          <p:cNvSpPr txBox="1"/>
          <p:nvPr/>
        </p:nvSpPr>
        <p:spPr>
          <a:xfrm>
            <a:off x="473237" y="3387118"/>
            <a:ext cx="486697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400" b="1" u="sng" dirty="0">
                <a:ea typeface="Fira Sans Medium" panose="020B0503050000020004" pitchFamily="34" charset="0"/>
              </a:rPr>
              <a:t>Mosaic prompt</a:t>
            </a:r>
            <a:r>
              <a:rPr lang="en-US" sz="2400" b="1" u="sng" dirty="0" smtClean="0">
                <a:ea typeface="Fira Sans Medium" panose="020B0503050000020004" pitchFamily="34" charset="0"/>
              </a:rPr>
              <a:t>: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7EECF34-AE9A-4E81-2446-0F01034885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6392" y="1415034"/>
            <a:ext cx="4435496" cy="2182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B9F18BE-C7F8-6DAF-108C-3116389A8A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794" y="3915811"/>
            <a:ext cx="5839219" cy="202543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A32AF13-0A9C-36A9-8CDA-2751EF67CE84}"/>
              </a:ext>
            </a:extLst>
          </p:cNvPr>
          <p:cNvSpPr txBox="1"/>
          <p:nvPr/>
        </p:nvSpPr>
        <p:spPr>
          <a:xfrm>
            <a:off x="473237" y="3889274"/>
            <a:ext cx="4866971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 smtClean="0">
                <a:solidFill>
                  <a:srgbClr val="FF0000"/>
                </a:solidFill>
                <a:ea typeface="Fira Sans Medium" panose="020B0503050000020004" pitchFamily="34" charset="0"/>
              </a:rPr>
              <a:t>Break </a:t>
            </a:r>
            <a:r>
              <a:rPr lang="en-US" sz="2000" dirty="0">
                <a:solidFill>
                  <a:srgbClr val="FF0000"/>
                </a:solidFill>
                <a:ea typeface="Fira Sans Medium" panose="020B0503050000020004" pitchFamily="34" charset="0"/>
              </a:rPr>
              <a:t>a semantically impermissible prompt into multiple permissible ones</a:t>
            </a:r>
          </a:p>
        </p:txBody>
      </p:sp>
    </p:spTree>
    <p:extLst>
      <p:ext uri="{BB962C8B-B14F-4D97-AF65-F5344CB8AC3E}">
        <p14:creationId xmlns:p14="http://schemas.microsoft.com/office/powerpoint/2010/main" val="2719342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3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7EE81A8-4283-D01E-3C17-E037FE3CB546}"/>
              </a:ext>
            </a:extLst>
          </p:cNvPr>
          <p:cNvSpPr txBox="1"/>
          <p:nvPr/>
        </p:nvSpPr>
        <p:spPr>
          <a:xfrm>
            <a:off x="453063" y="212918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Causes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48E960-7C92-60DE-85A1-07DEC5D88693}"/>
              </a:ext>
            </a:extLst>
          </p:cNvPr>
          <p:cNvSpPr txBox="1"/>
          <p:nvPr/>
        </p:nvSpPr>
        <p:spPr>
          <a:xfrm>
            <a:off x="2228372" y="2148783"/>
            <a:ext cx="2359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Vulnerabilities due to training</a:t>
            </a:r>
            <a:endParaRPr lang="en-US" sz="1400" dirty="0"/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61E35537-06AE-EE6A-EFAE-26738F28251A}"/>
              </a:ext>
            </a:extLst>
          </p:cNvPr>
          <p:cNvSpPr/>
          <p:nvPr/>
        </p:nvSpPr>
        <p:spPr>
          <a:xfrm>
            <a:off x="1125101" y="2291262"/>
            <a:ext cx="1114236" cy="0"/>
          </a:xfrm>
          <a:custGeom>
            <a:avLst/>
            <a:gdLst>
              <a:gd name="connsiteX0" fmla="*/ 0 w 1114236"/>
              <a:gd name="connsiteY0" fmla="*/ 0 h 0"/>
              <a:gd name="connsiteX1" fmla="*/ 1114236 w 11142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236">
                <a:moveTo>
                  <a:pt x="0" y="0"/>
                </a:moveTo>
                <a:lnTo>
                  <a:pt x="1114236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556DD3BF-ABC7-AA61-52D3-461BDB7BFD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0B51585-1616-0ACB-FF27-B6F3A20AEDFD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Roadmap of Causes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5412C-1A9A-FACC-292C-3BD410C779BE}"/>
              </a:ext>
            </a:extLst>
          </p:cNvPr>
          <p:cNvSpPr txBox="1"/>
          <p:nvPr/>
        </p:nvSpPr>
        <p:spPr>
          <a:xfrm>
            <a:off x="4924802" y="2150716"/>
            <a:ext cx="1744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Conflicting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4125E-C988-F7D1-6EF3-EFF43CC31D3D}"/>
              </a:ext>
            </a:extLst>
          </p:cNvPr>
          <p:cNvSpPr txBox="1"/>
          <p:nvPr/>
        </p:nvSpPr>
        <p:spPr>
          <a:xfrm>
            <a:off x="7115454" y="2157532"/>
            <a:ext cx="2162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Mismatched 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4D02-0027-FD44-AF84-1993370D10D7}"/>
              </a:ext>
            </a:extLst>
          </p:cNvPr>
          <p:cNvSpPr txBox="1"/>
          <p:nvPr/>
        </p:nvSpPr>
        <p:spPr>
          <a:xfrm>
            <a:off x="9620909" y="2157481"/>
            <a:ext cx="15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Scaling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0D366-8F2C-82FF-CD62-DE29D476A900}"/>
              </a:ext>
            </a:extLst>
          </p:cNvPr>
          <p:cNvCxnSpPr>
            <a:stCxn id="76" idx="3"/>
            <a:endCxn id="8" idx="1"/>
          </p:cNvCxnSpPr>
          <p:nvPr/>
        </p:nvCxnSpPr>
        <p:spPr>
          <a:xfrm>
            <a:off x="4587736" y="2302672"/>
            <a:ext cx="337066" cy="19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1D5467-2C8A-E2E8-0F52-89EB36F199E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669639" y="2304605"/>
            <a:ext cx="445815" cy="68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71987-80CF-2F4E-1A2A-2D77A027827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277456" y="2311370"/>
            <a:ext cx="343453" cy="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7C515B8-1EE0-FBED-2E9D-6E13BA3F1DEB}"/>
              </a:ext>
            </a:extLst>
          </p:cNvPr>
          <p:cNvSpPr txBox="1"/>
          <p:nvPr/>
        </p:nvSpPr>
        <p:spPr>
          <a:xfrm>
            <a:off x="2249120" y="2451424"/>
            <a:ext cx="2162003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</p:spTree>
    <p:extLst>
      <p:ext uri="{BB962C8B-B14F-4D97-AF65-F5344CB8AC3E}">
        <p14:creationId xmlns:p14="http://schemas.microsoft.com/office/powerpoint/2010/main" val="2303754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9" grpId="0" animBg="1"/>
      <p:bldP spid="8" grpId="0"/>
      <p:bldP spid="9" grpId="0"/>
      <p:bldP spid="10" grpId="0"/>
      <p:bldP spid="36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20">
            <a:extLst>
              <a:ext uri="{FF2B5EF4-FFF2-40B4-BE49-F238E27FC236}">
                <a16:creationId xmlns:a16="http://schemas.microsoft.com/office/drawing/2014/main" id="{67EE81A8-4283-D01E-3C17-E037FE3CB546}"/>
              </a:ext>
            </a:extLst>
          </p:cNvPr>
          <p:cNvSpPr txBox="1"/>
          <p:nvPr/>
        </p:nvSpPr>
        <p:spPr>
          <a:xfrm>
            <a:off x="453063" y="2129188"/>
            <a:ext cx="692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Causes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748E960-7C92-60DE-85A1-07DEC5D88693}"/>
              </a:ext>
            </a:extLst>
          </p:cNvPr>
          <p:cNvSpPr txBox="1"/>
          <p:nvPr/>
        </p:nvSpPr>
        <p:spPr>
          <a:xfrm>
            <a:off x="2228372" y="2148783"/>
            <a:ext cx="22506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Static nature of LLM training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0C81B369-1FA9-2DA2-60F1-923657888A57}"/>
              </a:ext>
            </a:extLst>
          </p:cNvPr>
          <p:cNvSpPr txBox="1"/>
          <p:nvPr/>
        </p:nvSpPr>
        <p:spPr>
          <a:xfrm>
            <a:off x="2228372" y="3340955"/>
            <a:ext cx="2590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Vulnerabilities due to fine-tuning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4F2A4EED-F195-E729-8AE5-B1D6E2907405}"/>
              </a:ext>
            </a:extLst>
          </p:cNvPr>
          <p:cNvSpPr txBox="1"/>
          <p:nvPr/>
        </p:nvSpPr>
        <p:spPr>
          <a:xfrm>
            <a:off x="2228372" y="4533127"/>
            <a:ext cx="16699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Semantic limitations</a:t>
            </a:r>
          </a:p>
        </p:txBody>
      </p:sp>
      <p:sp>
        <p:nvSpPr>
          <p:cNvPr id="79" name="Freeform 78">
            <a:extLst>
              <a:ext uri="{FF2B5EF4-FFF2-40B4-BE49-F238E27FC236}">
                <a16:creationId xmlns:a16="http://schemas.microsoft.com/office/drawing/2014/main" id="{61E35537-06AE-EE6A-EFAE-26738F28251A}"/>
              </a:ext>
            </a:extLst>
          </p:cNvPr>
          <p:cNvSpPr/>
          <p:nvPr/>
        </p:nvSpPr>
        <p:spPr>
          <a:xfrm>
            <a:off x="1125101" y="2291262"/>
            <a:ext cx="1114236" cy="0"/>
          </a:xfrm>
          <a:custGeom>
            <a:avLst/>
            <a:gdLst>
              <a:gd name="connsiteX0" fmla="*/ 0 w 1114236"/>
              <a:gd name="connsiteY0" fmla="*/ 0 h 0"/>
              <a:gd name="connsiteX1" fmla="*/ 1114236 w 1114236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1114236">
                <a:moveTo>
                  <a:pt x="0" y="0"/>
                </a:moveTo>
                <a:lnTo>
                  <a:pt x="1114236" y="0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Freeform 80">
            <a:extLst>
              <a:ext uri="{FF2B5EF4-FFF2-40B4-BE49-F238E27FC236}">
                <a16:creationId xmlns:a16="http://schemas.microsoft.com/office/drawing/2014/main" id="{D7284632-9D74-D7B9-66B1-EBC2AD2716B9}"/>
              </a:ext>
            </a:extLst>
          </p:cNvPr>
          <p:cNvSpPr/>
          <p:nvPr/>
        </p:nvSpPr>
        <p:spPr>
          <a:xfrm>
            <a:off x="1125101" y="2285206"/>
            <a:ext cx="1120292" cy="1192959"/>
          </a:xfrm>
          <a:custGeom>
            <a:avLst/>
            <a:gdLst>
              <a:gd name="connsiteX0" fmla="*/ 0 w 1120292"/>
              <a:gd name="connsiteY0" fmla="*/ 0 h 1192959"/>
              <a:gd name="connsiteX1" fmla="*/ 351227 w 1120292"/>
              <a:gd name="connsiteY1" fmla="*/ 835677 h 1192959"/>
              <a:gd name="connsiteX2" fmla="*/ 1120292 w 1120292"/>
              <a:gd name="connsiteY2" fmla="*/ 1192959 h 11929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20292" h="1192959">
                <a:moveTo>
                  <a:pt x="0" y="0"/>
                </a:moveTo>
                <a:cubicBezTo>
                  <a:pt x="82256" y="318425"/>
                  <a:pt x="164512" y="636851"/>
                  <a:pt x="351227" y="835677"/>
                </a:cubicBezTo>
                <a:cubicBezTo>
                  <a:pt x="537942" y="1034503"/>
                  <a:pt x="829117" y="1113731"/>
                  <a:pt x="1120292" y="1192959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Freeform 82">
            <a:extLst>
              <a:ext uri="{FF2B5EF4-FFF2-40B4-BE49-F238E27FC236}">
                <a16:creationId xmlns:a16="http://schemas.microsoft.com/office/drawing/2014/main" id="{0FA2C06D-680B-9A6D-4BD8-2066E56969BD}"/>
              </a:ext>
            </a:extLst>
          </p:cNvPr>
          <p:cNvSpPr/>
          <p:nvPr/>
        </p:nvSpPr>
        <p:spPr>
          <a:xfrm>
            <a:off x="1125101" y="2297317"/>
            <a:ext cx="1108180" cy="2410141"/>
          </a:xfrm>
          <a:custGeom>
            <a:avLst/>
            <a:gdLst>
              <a:gd name="connsiteX0" fmla="*/ 0 w 1108180"/>
              <a:gd name="connsiteY0" fmla="*/ 0 h 2410141"/>
              <a:gd name="connsiteX1" fmla="*/ 224059 w 1108180"/>
              <a:gd name="connsiteY1" fmla="*/ 1980191 h 2410141"/>
              <a:gd name="connsiteX2" fmla="*/ 1090014 w 1108180"/>
              <a:gd name="connsiteY2" fmla="*/ 2398029 h 2410141"/>
              <a:gd name="connsiteX3" fmla="*/ 1090014 w 1108180"/>
              <a:gd name="connsiteY3" fmla="*/ 2398029 h 2410141"/>
              <a:gd name="connsiteX4" fmla="*/ 1108180 w 1108180"/>
              <a:gd name="connsiteY4" fmla="*/ 2410141 h 24101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08180" h="2410141">
                <a:moveTo>
                  <a:pt x="0" y="0"/>
                </a:moveTo>
                <a:cubicBezTo>
                  <a:pt x="21195" y="790260"/>
                  <a:pt x="42390" y="1580520"/>
                  <a:pt x="224059" y="1980191"/>
                </a:cubicBezTo>
                <a:cubicBezTo>
                  <a:pt x="405728" y="2379863"/>
                  <a:pt x="1090014" y="2398029"/>
                  <a:pt x="1090014" y="2398029"/>
                </a:cubicBezTo>
                <a:lnTo>
                  <a:pt x="1090014" y="2398029"/>
                </a:lnTo>
                <a:lnTo>
                  <a:pt x="1108180" y="2410141"/>
                </a:ln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B6CAAE15-7D91-0F26-45D7-CBF06A30594B}"/>
              </a:ext>
            </a:extLst>
          </p:cNvPr>
          <p:cNvSpPr txBox="1"/>
          <p:nvPr/>
        </p:nvSpPr>
        <p:spPr>
          <a:xfrm>
            <a:off x="4284435" y="4522457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Perfect alignment doesn’t exist</a:t>
            </a:r>
          </a:p>
        </p:txBody>
      </p:sp>
      <p:pic>
        <p:nvPicPr>
          <p:cNvPr id="109" name="Graphic 108">
            <a:extLst>
              <a:ext uri="{FF2B5EF4-FFF2-40B4-BE49-F238E27FC236}">
                <a16:creationId xmlns:a16="http://schemas.microsoft.com/office/drawing/2014/main" id="{556DD3BF-ABC7-AA61-52D3-461BDB7BF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10" name="TextBox 109">
            <a:extLst>
              <a:ext uri="{FF2B5EF4-FFF2-40B4-BE49-F238E27FC236}">
                <a16:creationId xmlns:a16="http://schemas.microsoft.com/office/drawing/2014/main" id="{B0B51585-1616-0ACB-FF27-B6F3A20AEDFD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Roadmap of Causes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10F2838-31CD-27E0-3311-523677B948CB}"/>
              </a:ext>
            </a:extLst>
          </p:cNvPr>
          <p:cNvSpPr txBox="1"/>
          <p:nvPr/>
        </p:nvSpPr>
        <p:spPr>
          <a:xfrm>
            <a:off x="9796606" y="5338060"/>
            <a:ext cx="218784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Auditing using optimization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68647A3-0FA5-83D0-D69A-421C04746F78}"/>
              </a:ext>
            </a:extLst>
          </p:cNvPr>
          <p:cNvSpPr txBox="1"/>
          <p:nvPr/>
        </p:nvSpPr>
        <p:spPr>
          <a:xfrm>
            <a:off x="7115454" y="4518310"/>
            <a:ext cx="1731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LLMs for self-defense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6757B1B-A821-8D0F-86F8-C7DDCBA4FC3B}"/>
              </a:ext>
            </a:extLst>
          </p:cNvPr>
          <p:cNvSpPr txBox="1"/>
          <p:nvPr/>
        </p:nvSpPr>
        <p:spPr>
          <a:xfrm>
            <a:off x="9232881" y="4531318"/>
            <a:ext cx="26151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Undecidable/Impossible problem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EA5C938-A0BF-09A3-C7D3-AECDE0020698}"/>
              </a:ext>
            </a:extLst>
          </p:cNvPr>
          <p:cNvSpPr txBox="1"/>
          <p:nvPr/>
        </p:nvSpPr>
        <p:spPr>
          <a:xfrm>
            <a:off x="5275669" y="3348498"/>
            <a:ext cx="12932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Malignant data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011699-9015-3065-E539-201858825925}"/>
              </a:ext>
            </a:extLst>
          </p:cNvPr>
          <p:cNvSpPr txBox="1"/>
          <p:nvPr/>
        </p:nvSpPr>
        <p:spPr>
          <a:xfrm>
            <a:off x="7025559" y="3348498"/>
            <a:ext cx="18383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Seemingly benign data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48688A-B68D-1760-9A00-393A49D8BA0F}"/>
              </a:ext>
            </a:extLst>
          </p:cNvPr>
          <p:cNvSpPr txBox="1"/>
          <p:nvPr/>
        </p:nvSpPr>
        <p:spPr>
          <a:xfrm>
            <a:off x="9317617" y="3356856"/>
            <a:ext cx="10528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Benign data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75412C-1A9A-FACC-292C-3BD410C779BE}"/>
              </a:ext>
            </a:extLst>
          </p:cNvPr>
          <p:cNvSpPr txBox="1"/>
          <p:nvPr/>
        </p:nvSpPr>
        <p:spPr>
          <a:xfrm>
            <a:off x="4924802" y="2150716"/>
            <a:ext cx="17448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Conflicting objectives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34125E-C988-F7D1-6EF3-EFF43CC31D3D}"/>
              </a:ext>
            </a:extLst>
          </p:cNvPr>
          <p:cNvSpPr txBox="1"/>
          <p:nvPr/>
        </p:nvSpPr>
        <p:spPr>
          <a:xfrm>
            <a:off x="7115454" y="2157532"/>
            <a:ext cx="21620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Mismatched generalization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754D02-0027-FD44-AF84-1993370D10D7}"/>
              </a:ext>
            </a:extLst>
          </p:cNvPr>
          <p:cNvSpPr txBox="1"/>
          <p:nvPr/>
        </p:nvSpPr>
        <p:spPr>
          <a:xfrm>
            <a:off x="9620909" y="2157481"/>
            <a:ext cx="15034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Scaling limitations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3800D366-8F2C-82FF-CD62-DE29D476A900}"/>
              </a:ext>
            </a:extLst>
          </p:cNvPr>
          <p:cNvCxnSpPr>
            <a:stCxn id="76" idx="3"/>
            <a:endCxn id="8" idx="1"/>
          </p:cNvCxnSpPr>
          <p:nvPr/>
        </p:nvCxnSpPr>
        <p:spPr>
          <a:xfrm>
            <a:off x="4478988" y="2302672"/>
            <a:ext cx="445814" cy="193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1D5467-2C8A-E2E8-0F52-89EB36F199EF}"/>
              </a:ext>
            </a:extLst>
          </p:cNvPr>
          <p:cNvCxnSpPr>
            <a:stCxn id="8" idx="3"/>
            <a:endCxn id="9" idx="1"/>
          </p:cNvCxnSpPr>
          <p:nvPr/>
        </p:nvCxnSpPr>
        <p:spPr>
          <a:xfrm>
            <a:off x="6669639" y="2304605"/>
            <a:ext cx="445815" cy="6816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5F171987-80CF-2F4E-1A2A-2D77A027827D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9277456" y="2311370"/>
            <a:ext cx="343453" cy="51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2BC775EB-0045-4723-231A-D1EF2E0D3B03}"/>
              </a:ext>
            </a:extLst>
          </p:cNvPr>
          <p:cNvCxnSpPr>
            <a:stCxn id="77" idx="3"/>
            <a:endCxn id="5" idx="1"/>
          </p:cNvCxnSpPr>
          <p:nvPr/>
        </p:nvCxnSpPr>
        <p:spPr>
          <a:xfrm>
            <a:off x="4819018" y="3494844"/>
            <a:ext cx="456651" cy="7543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C9278FA-077F-650C-8017-B643F60E65C6}"/>
              </a:ext>
            </a:extLst>
          </p:cNvPr>
          <p:cNvCxnSpPr>
            <a:stCxn id="5" idx="3"/>
            <a:endCxn id="6" idx="1"/>
          </p:cNvCxnSpPr>
          <p:nvPr/>
        </p:nvCxnSpPr>
        <p:spPr>
          <a:xfrm>
            <a:off x="6568908" y="3502387"/>
            <a:ext cx="456651" cy="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48E3A08-8E1E-6B20-01AF-5ADF2DA0044B}"/>
              </a:ext>
            </a:extLst>
          </p:cNvPr>
          <p:cNvCxnSpPr>
            <a:stCxn id="6" idx="3"/>
            <a:endCxn id="7" idx="1"/>
          </p:cNvCxnSpPr>
          <p:nvPr/>
        </p:nvCxnSpPr>
        <p:spPr>
          <a:xfrm>
            <a:off x="8863883" y="3502387"/>
            <a:ext cx="453734" cy="835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407BC0-5704-A229-E5C7-B331D06C9D5D}"/>
              </a:ext>
            </a:extLst>
          </p:cNvPr>
          <p:cNvCxnSpPr>
            <a:stCxn id="78" idx="3"/>
            <a:endCxn id="87" idx="1"/>
          </p:cNvCxnSpPr>
          <p:nvPr/>
        </p:nvCxnSpPr>
        <p:spPr>
          <a:xfrm flipV="1">
            <a:off x="3898316" y="4676346"/>
            <a:ext cx="386119" cy="10670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FD21188-C2C5-7C99-CC96-94ECA482FDFE}"/>
              </a:ext>
            </a:extLst>
          </p:cNvPr>
          <p:cNvCxnSpPr>
            <a:stCxn id="87" idx="3"/>
            <a:endCxn id="3" idx="1"/>
          </p:cNvCxnSpPr>
          <p:nvPr/>
        </p:nvCxnSpPr>
        <p:spPr>
          <a:xfrm flipV="1">
            <a:off x="6729335" y="4672199"/>
            <a:ext cx="386119" cy="4147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75714342-7CEA-856D-FB30-88A7719283E9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8846762" y="4672199"/>
            <a:ext cx="386119" cy="13008"/>
          </a:xfrm>
          <a:prstGeom prst="straightConnector1">
            <a:avLst/>
          </a:prstGeom>
          <a:ln w="952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 30">
            <a:extLst>
              <a:ext uri="{FF2B5EF4-FFF2-40B4-BE49-F238E27FC236}">
                <a16:creationId xmlns:a16="http://schemas.microsoft.com/office/drawing/2014/main" id="{2E74A3D7-2734-252E-56F2-231350C6DF58}"/>
              </a:ext>
            </a:extLst>
          </p:cNvPr>
          <p:cNvSpPr/>
          <p:nvPr/>
        </p:nvSpPr>
        <p:spPr>
          <a:xfrm>
            <a:off x="8846762" y="4672199"/>
            <a:ext cx="920885" cy="817124"/>
          </a:xfrm>
          <a:custGeom>
            <a:avLst/>
            <a:gdLst>
              <a:gd name="connsiteX0" fmla="*/ 0 w 920885"/>
              <a:gd name="connsiteY0" fmla="*/ 0 h 817124"/>
              <a:gd name="connsiteX1" fmla="*/ 356681 w 920885"/>
              <a:gd name="connsiteY1" fmla="*/ 590145 h 817124"/>
              <a:gd name="connsiteX2" fmla="*/ 920885 w 920885"/>
              <a:gd name="connsiteY2" fmla="*/ 817124 h 817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0885" h="817124">
                <a:moveTo>
                  <a:pt x="0" y="0"/>
                </a:moveTo>
                <a:cubicBezTo>
                  <a:pt x="101600" y="226979"/>
                  <a:pt x="203200" y="453958"/>
                  <a:pt x="356681" y="590145"/>
                </a:cubicBezTo>
                <a:cubicBezTo>
                  <a:pt x="510162" y="726332"/>
                  <a:pt x="715523" y="771728"/>
                  <a:pt x="920885" y="817124"/>
                </a:cubicBezTo>
              </a:path>
            </a:pathLst>
          </a:custGeom>
          <a:noFill/>
          <a:ln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7C515B8-1EE0-FBED-2E9D-6E13BA3F1DEB}"/>
              </a:ext>
            </a:extLst>
          </p:cNvPr>
          <p:cNvSpPr txBox="1"/>
          <p:nvPr/>
        </p:nvSpPr>
        <p:spPr>
          <a:xfrm>
            <a:off x="2249120" y="2451424"/>
            <a:ext cx="2162003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476873F-DBA4-13BE-61D8-8594EBAD26D7}"/>
              </a:ext>
            </a:extLst>
          </p:cNvPr>
          <p:cNvSpPr txBox="1"/>
          <p:nvPr/>
        </p:nvSpPr>
        <p:spPr>
          <a:xfrm>
            <a:off x="2249119" y="3671816"/>
            <a:ext cx="2569899" cy="600164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Aligned Language Models Compromises Safety, Even When Users Do Not Intend To! (Qi et al. 2023)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9DD2537-AED8-BBD5-41B4-DC5A691DCD03}"/>
              </a:ext>
            </a:extLst>
          </p:cNvPr>
          <p:cNvSpPr txBox="1"/>
          <p:nvPr/>
        </p:nvSpPr>
        <p:spPr>
          <a:xfrm>
            <a:off x="4284436" y="4826086"/>
            <a:ext cx="2415730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Fine-Tuning Language Models from Human Preferences (Zeigler et al 2020)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134ED8E-D219-C43E-CAB9-6741F2A4FBE1}"/>
              </a:ext>
            </a:extLst>
          </p:cNvPr>
          <p:cNvSpPr txBox="1"/>
          <p:nvPr/>
        </p:nvSpPr>
        <p:spPr>
          <a:xfrm>
            <a:off x="9388298" y="4826086"/>
            <a:ext cx="2304304" cy="2616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LLM </a:t>
            </a:r>
            <a:r>
              <a:rPr lang="en-US" sz="1100" dirty="0" err="1">
                <a:solidFill>
                  <a:srgbClr val="FF0000"/>
                </a:solidFill>
              </a:rPr>
              <a:t>Censorchip</a:t>
            </a:r>
            <a:r>
              <a:rPr lang="en-US" sz="1100" dirty="0">
                <a:solidFill>
                  <a:srgbClr val="FF0000"/>
                </a:solidFill>
              </a:rPr>
              <a:t> (</a:t>
            </a:r>
            <a:r>
              <a:rPr lang="en-US" sz="1100" dirty="0" err="1">
                <a:solidFill>
                  <a:srgbClr val="FF0000"/>
                </a:solidFill>
              </a:rPr>
              <a:t>Glokhov</a:t>
            </a:r>
            <a:r>
              <a:rPr lang="en-US" sz="1100" dirty="0">
                <a:solidFill>
                  <a:srgbClr val="FF0000"/>
                </a:solidFill>
              </a:rPr>
              <a:t> et al. 2023)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05A5E59-AE06-1A2E-5209-41DF09DF7198}"/>
              </a:ext>
            </a:extLst>
          </p:cNvPr>
          <p:cNvSpPr txBox="1"/>
          <p:nvPr/>
        </p:nvSpPr>
        <p:spPr>
          <a:xfrm>
            <a:off x="6803658" y="4826086"/>
            <a:ext cx="2290257" cy="261610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LLM Self Defense (</a:t>
            </a:r>
            <a:r>
              <a:rPr lang="en-US" sz="1100" dirty="0" err="1">
                <a:solidFill>
                  <a:srgbClr val="FF0000"/>
                </a:solidFill>
              </a:rPr>
              <a:t>Phute</a:t>
            </a:r>
            <a:r>
              <a:rPr lang="en-US" sz="1100" dirty="0">
                <a:solidFill>
                  <a:srgbClr val="FF0000"/>
                </a:solidFill>
              </a:rPr>
              <a:t> et al, 2024)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D03602E-E8E3-0E32-D320-49500373E137}"/>
              </a:ext>
            </a:extLst>
          </p:cNvPr>
          <p:cNvSpPr txBox="1"/>
          <p:nvPr/>
        </p:nvSpPr>
        <p:spPr>
          <a:xfrm>
            <a:off x="9517626" y="5646351"/>
            <a:ext cx="2518029" cy="430887"/>
          </a:xfrm>
          <a:prstGeom prst="rect">
            <a:avLst/>
          </a:prstGeom>
          <a:noFill/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rgbClr val="FF0000"/>
                </a:solidFill>
              </a:rPr>
              <a:t>Automatically auditing LLMs via Discrete Optimization (Jones et al, 2023)</a:t>
            </a:r>
          </a:p>
        </p:txBody>
      </p:sp>
    </p:spTree>
    <p:extLst>
      <p:ext uri="{BB962C8B-B14F-4D97-AF65-F5344CB8AC3E}">
        <p14:creationId xmlns:p14="http://schemas.microsoft.com/office/powerpoint/2010/main" val="1842571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1" grpId="0" animBg="1"/>
      <p:bldP spid="4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7144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Automatic Auditing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2434363" y="1608191"/>
            <a:ext cx="732327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Autoregressive LLMs can unexpectedly produces undesired behavior: </a:t>
            </a:r>
            <a:r>
              <a:rPr lang="en-US" dirty="0">
                <a:solidFill>
                  <a:srgbClr val="FFB81D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toxic output, stereotypes, private information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81713-7CE5-4709-407A-6C87B9A3C4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7677" y="2822261"/>
            <a:ext cx="6386079" cy="24808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D5D94632-25CC-A9AB-45AC-6BAEEE3CB7ED}"/>
              </a:ext>
            </a:extLst>
          </p:cNvPr>
          <p:cNvSpPr txBox="1"/>
          <p:nvPr/>
        </p:nvSpPr>
        <p:spPr>
          <a:xfrm>
            <a:off x="403995" y="2875002"/>
            <a:ext cx="500368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Developing reliable auditing method is difficult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Rare behavior with respect to training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High-impact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Can arise due to scale or distribution shift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B093F4-A389-6DF6-0377-21D3C4394B96}"/>
              </a:ext>
            </a:extLst>
          </p:cNvPr>
          <p:cNvSpPr txBox="1"/>
          <p:nvPr/>
        </p:nvSpPr>
        <p:spPr>
          <a:xfrm>
            <a:off x="398244" y="4511120"/>
            <a:ext cx="495400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Hard for humans to produce by hand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Necessitates automation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237B976-2062-D7A1-6294-4746659F1855}"/>
              </a:ext>
            </a:extLst>
          </p:cNvPr>
          <p:cNvSpPr txBox="1"/>
          <p:nvPr/>
        </p:nvSpPr>
        <p:spPr>
          <a:xfrm>
            <a:off x="8608790" y="4069095"/>
            <a:ext cx="201580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Surprising, and unhelpful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87AE05-4DC3-BAC0-3779-E7506A6651EF}"/>
              </a:ext>
            </a:extLst>
          </p:cNvPr>
          <p:cNvSpPr txBox="1"/>
          <p:nvPr/>
        </p:nvSpPr>
        <p:spPr>
          <a:xfrm>
            <a:off x="7835428" y="3301765"/>
            <a:ext cx="3958328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1400" dirty="0"/>
              <a:t>Toxic output of an non-toxic query about a celebrity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EB738E4-7CA1-2BD6-E873-B1E8FFBD4FF0}"/>
              </a:ext>
            </a:extLst>
          </p:cNvPr>
          <p:cNvSpPr txBox="1"/>
          <p:nvPr/>
        </p:nvSpPr>
        <p:spPr>
          <a:xfrm>
            <a:off x="6096000" y="159551"/>
            <a:ext cx="560961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1800" spc="-150" dirty="0">
                <a:solidFill>
                  <a:srgbClr val="FF0000"/>
                </a:solidFill>
                <a:ea typeface="Fira Sans Medium" panose="020B0503050000020004" pitchFamily="34" charset="0"/>
              </a:rPr>
              <a:t>Automatically Auditing LLMs via Discrete Optimization  (Jones et al. 2024)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1152D1-33E0-3B63-93E5-EC2D77B942B6}"/>
              </a:ext>
            </a:extLst>
          </p:cNvPr>
          <p:cNvSpPr txBox="1"/>
          <p:nvPr/>
        </p:nvSpPr>
        <p:spPr>
          <a:xfrm>
            <a:off x="1859584" y="2245408"/>
            <a:ext cx="883270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If censorship is undecidable/impossible, auditing can be used for safe deployment</a:t>
            </a:r>
          </a:p>
        </p:txBody>
      </p:sp>
    </p:spTree>
    <p:extLst>
      <p:ext uri="{BB962C8B-B14F-4D97-AF65-F5344CB8AC3E}">
        <p14:creationId xmlns:p14="http://schemas.microsoft.com/office/powerpoint/2010/main" val="343126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 animBg="1"/>
      <p:bldP spid="18" grpId="0" animBg="1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95555"/>
            <a:ext cx="107144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ARCA: Discrete Optimization for Auditing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3028882" y="1832936"/>
            <a:ext cx="565221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Casting auditing as a discrete optimization problem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E4C5DB-495D-4294-75F1-931C68ABBD8E}"/>
              </a:ext>
            </a:extLst>
          </p:cNvPr>
          <p:cNvSpPr txBox="1"/>
          <p:nvPr/>
        </p:nvSpPr>
        <p:spPr>
          <a:xfrm>
            <a:off x="853179" y="2493318"/>
            <a:ext cx="473146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Efficiently optimizes both inputs and outputs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To uncover specific target behavior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3510AF0-0F34-C0C9-71D1-22A47C81E732}"/>
              </a:ext>
            </a:extLst>
          </p:cNvPr>
          <p:cNvSpPr txBox="1"/>
          <p:nvPr/>
        </p:nvSpPr>
        <p:spPr>
          <a:xfrm>
            <a:off x="853179" y="3508659"/>
            <a:ext cx="4848878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Iteratively updates tokens for coordinate ascent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Start with initial </a:t>
            </a:r>
            <a:r>
              <a:rPr lang="en-US" dirty="0">
                <a:latin typeface="AkayaTelivigala" pitchFamily="2" charset="77"/>
                <a:ea typeface="Fira Sans Medium" panose="020B0503050000020004" pitchFamily="34" charset="0"/>
                <a:cs typeface="AkayaTelivigala" pitchFamily="2" charset="77"/>
              </a:rPr>
              <a:t>(x, o)</a:t>
            </a:r>
            <a:r>
              <a:rPr lang="en-US" dirty="0"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dirty="0">
                <a:ea typeface="Fira Sans Medium" panose="020B0503050000020004" pitchFamily="34" charset="0"/>
              </a:rPr>
              <a:t>pair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Searches for the best token replacement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Leveraging gradients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ea typeface="Fira Sans Medium" panose="020B0503050000020004" pitchFamily="34" charset="0"/>
              </a:rPr>
              <a:t>However,</a:t>
            </a:r>
            <a:r>
              <a:rPr lang="en-US" dirty="0"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dirty="0" smtClean="0">
                <a:latin typeface="AkayaTelivigala" pitchFamily="2" charset="77"/>
                <a:ea typeface="Fira Sans Medium" panose="020B0503050000020004" pitchFamily="34" charset="0"/>
                <a:cs typeface="AkayaTelivigala" pitchFamily="2" charset="77"/>
              </a:rPr>
              <a:t>f(x)</a:t>
            </a:r>
            <a:r>
              <a:rPr lang="en-US" dirty="0" smtClean="0">
                <a:latin typeface="Fira Sans Medium" panose="020B0503050000020004" pitchFamily="34" charset="0"/>
                <a:ea typeface="Fira Sans Medium" panose="020B0503050000020004" pitchFamily="34" charset="0"/>
              </a:rPr>
              <a:t> </a:t>
            </a:r>
            <a:r>
              <a:rPr lang="en-US" dirty="0">
                <a:ea typeface="Fira Sans Medium" panose="020B0503050000020004" pitchFamily="34" charset="0"/>
              </a:rPr>
              <a:t>is non-differentiable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6B7F06F-B7C0-7C1A-6A40-487E732920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7627" y="2986485"/>
            <a:ext cx="2954558" cy="5182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E0EC23C-FBE4-9CCB-2308-D62C39B7EE24}"/>
              </a:ext>
            </a:extLst>
          </p:cNvPr>
          <p:cNvSpPr txBox="1"/>
          <p:nvPr/>
        </p:nvSpPr>
        <p:spPr>
          <a:xfrm>
            <a:off x="7939099" y="2624631"/>
            <a:ext cx="1948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Auditing objective: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826F27B-54F8-CF49-C41B-FF271292E5A8}"/>
              </a:ext>
            </a:extLst>
          </p:cNvPr>
          <p:cNvSpPr txBox="1"/>
          <p:nvPr/>
        </p:nvSpPr>
        <p:spPr>
          <a:xfrm>
            <a:off x="6148799" y="3561166"/>
            <a:ext cx="56522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Searches for pair               with high auditing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Such that upon prompt 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x</a:t>
            </a:r>
            <a:r>
              <a:rPr lang="en-US" dirty="0"/>
              <a:t> the model generates output </a:t>
            </a:r>
            <a:r>
              <a:rPr lang="en-US" dirty="0">
                <a:latin typeface="AkayaTelivigala" pitchFamily="2" charset="77"/>
                <a:cs typeface="AkayaTelivigala" pitchFamily="2" charset="77"/>
              </a:rPr>
              <a:t>o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FE14C4-C9ED-390D-9D62-2FB62A33C5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8717" y="3605414"/>
            <a:ext cx="594018" cy="31749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568AEE-B6A3-AB98-B28A-934E4152694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2276" y="4714372"/>
            <a:ext cx="3185260" cy="41877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7BD513B-2448-D4B5-4CB2-946EACBFBFE6}"/>
              </a:ext>
            </a:extLst>
          </p:cNvPr>
          <p:cNvSpPr txBox="1"/>
          <p:nvPr/>
        </p:nvSpPr>
        <p:spPr>
          <a:xfrm>
            <a:off x="7752135" y="4320839"/>
            <a:ext cx="2445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Differentiable objective: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B79E3486-840D-A3F5-F8AF-97D0EC57B4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5191" y="100800"/>
            <a:ext cx="5427606" cy="6814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4740A9A-2122-7CC3-DAED-A6FF75424818}"/>
              </a:ext>
            </a:extLst>
          </p:cNvPr>
          <p:cNvSpPr txBox="1"/>
          <p:nvPr/>
        </p:nvSpPr>
        <p:spPr>
          <a:xfrm>
            <a:off x="853179" y="5203374"/>
            <a:ext cx="484887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ea typeface="Fira Sans Medium" panose="020B0503050000020004" pitchFamily="34" charset="0"/>
              </a:rPr>
              <a:t>Incorporate the constraint as log-probability of the LLM output given the prompt</a:t>
            </a:r>
          </a:p>
        </p:txBody>
      </p:sp>
    </p:spTree>
    <p:extLst>
      <p:ext uri="{BB962C8B-B14F-4D97-AF65-F5344CB8AC3E}">
        <p14:creationId xmlns:p14="http://schemas.microsoft.com/office/powerpoint/2010/main" val="420225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" grpId="0"/>
      <p:bldP spid="4" grpId="0"/>
      <p:bldP spid="13" grpId="0"/>
      <p:bldP spid="15" grpId="0"/>
      <p:bldP spid="20" grpId="0"/>
      <p:bldP spid="2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1648B17-EB76-9420-BDE0-FDD943439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149" y="2156740"/>
            <a:ext cx="6292134" cy="293781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012C0C2-3D5D-C970-8D5F-8A164A6C77C8}"/>
              </a:ext>
            </a:extLst>
          </p:cNvPr>
          <p:cNvSpPr txBox="1"/>
          <p:nvPr/>
        </p:nvSpPr>
        <p:spPr>
          <a:xfrm>
            <a:off x="1084292" y="3232281"/>
            <a:ext cx="3380374" cy="692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ea typeface="Fira Sans" panose="020B0503050000020004" pitchFamily="34" charset="0"/>
              </a:rPr>
              <a:t>Toxic comment: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  <a:latin typeface="+mj-lt"/>
                <a:ea typeface="Fira Sans" panose="020B0503050000020004" pitchFamily="34" charset="0"/>
              </a:rPr>
              <a:t>Find prompts that complete 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ea typeface="Fira Sans" panose="020B0503050000020004" pitchFamily="34" charset="0"/>
              </a:rPr>
              <a:t>to a </a:t>
            </a:r>
            <a:r>
              <a:rPr lang="en-US" sz="1400" b="1" dirty="0">
                <a:solidFill>
                  <a:srgbClr val="FF0000"/>
                </a:solidFill>
                <a:latin typeface="+mj-lt"/>
                <a:ea typeface="Fira Sans" panose="020B0503050000020004" pitchFamily="34" charset="0"/>
              </a:rPr>
              <a:t>toxic </a:t>
            </a:r>
            <a:r>
              <a:rPr lang="en-US" sz="1400" b="1" dirty="0" smtClean="0">
                <a:solidFill>
                  <a:srgbClr val="FF0000"/>
                </a:solidFill>
                <a:latin typeface="+mj-lt"/>
                <a:ea typeface="Fira Sans" panose="020B0503050000020004" pitchFamily="34" charset="0"/>
              </a:rPr>
              <a:t>output</a:t>
            </a:r>
            <a:endParaRPr lang="en-US" sz="1400" b="1" dirty="0">
              <a:solidFill>
                <a:srgbClr val="FF0000"/>
              </a:solidFill>
              <a:latin typeface="+mj-lt"/>
              <a:ea typeface="Fira Sans" panose="020B0503050000020004" pitchFamily="34" charset="0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8DCBF7-A371-760F-B0BE-8B7A4B9346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B8FB8-77E7-0BCC-3DD1-8C1E0410FBE6}"/>
              </a:ext>
            </a:extLst>
          </p:cNvPr>
          <p:cNvSpPr txBox="1"/>
          <p:nvPr/>
        </p:nvSpPr>
        <p:spPr>
          <a:xfrm>
            <a:off x="609600" y="882591"/>
            <a:ext cx="107144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Automatic Auditing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12C0C2-3D5D-C970-8D5F-8A164A6C77C8}"/>
              </a:ext>
            </a:extLst>
          </p:cNvPr>
          <p:cNvSpPr txBox="1"/>
          <p:nvPr/>
        </p:nvSpPr>
        <p:spPr>
          <a:xfrm>
            <a:off x="1084292" y="3976278"/>
            <a:ext cx="3380374" cy="3311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 smtClean="0">
                <a:solidFill>
                  <a:srgbClr val="FF0000"/>
                </a:solidFill>
                <a:ea typeface="Fira Sans" panose="020B0503050000020004" pitchFamily="34" charset="0"/>
              </a:rPr>
              <a:t>Reverses the role of LLM</a:t>
            </a:r>
            <a:endParaRPr lang="en-US" sz="1600" b="1" dirty="0">
              <a:solidFill>
                <a:srgbClr val="FF0000"/>
              </a:solidFill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71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12C0C2-3D5D-C970-8D5F-8A164A6C77C8}"/>
              </a:ext>
            </a:extLst>
          </p:cNvPr>
          <p:cNvSpPr txBox="1"/>
          <p:nvPr/>
        </p:nvSpPr>
        <p:spPr>
          <a:xfrm>
            <a:off x="698089" y="2935724"/>
            <a:ext cx="4139381" cy="69249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ea typeface="Fira Sans" panose="020B0503050000020004" pitchFamily="34" charset="0"/>
              </a:rPr>
              <a:t>Surprise toxicity:</a:t>
            </a:r>
          </a:p>
          <a:p>
            <a:pPr>
              <a:lnSpc>
                <a:spcPct val="150000"/>
              </a:lnSpc>
            </a:pPr>
            <a:r>
              <a:rPr lang="en-US" sz="1400" b="1" dirty="0">
                <a:solidFill>
                  <a:srgbClr val="FF0000"/>
                </a:solidFill>
                <a:latin typeface="+mj-lt"/>
                <a:ea typeface="Fira Sans" panose="020B0503050000020004" pitchFamily="34" charset="0"/>
              </a:rPr>
              <a:t>Find non-toxic prompts that complete to a toxic output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7C8DCBF7-A371-760F-B0BE-8B7A4B934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3DB8FB8-77E7-0BCC-3DD1-8C1E0410FBE6}"/>
              </a:ext>
            </a:extLst>
          </p:cNvPr>
          <p:cNvSpPr txBox="1"/>
          <p:nvPr/>
        </p:nvSpPr>
        <p:spPr>
          <a:xfrm>
            <a:off x="609600" y="882591"/>
            <a:ext cx="107144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Automatic Auditing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6270781-83CA-E848-3F73-D16EB650BA01}"/>
              </a:ext>
            </a:extLst>
          </p:cNvPr>
          <p:cNvSpPr txBox="1"/>
          <p:nvPr/>
        </p:nvSpPr>
        <p:spPr>
          <a:xfrm>
            <a:off x="698089" y="3737052"/>
            <a:ext cx="4139381" cy="33816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b="1" dirty="0">
                <a:solidFill>
                  <a:srgbClr val="FF0000"/>
                </a:solidFill>
                <a:ea typeface="Fira Sans" panose="020B0503050000020004" pitchFamily="34" charset="0"/>
              </a:rPr>
              <a:t>Jointly optimizing over inputs and outputs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432DEE3-447A-B820-724A-86FCFC599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8676" y="2079744"/>
            <a:ext cx="6292134" cy="2937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034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906713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Why safety training fails?</a:t>
            </a:r>
            <a:endParaRPr lang="en-US" sz="3600" spc="-150" dirty="0">
              <a:solidFill>
                <a:srgbClr val="003DA5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9" y="1675508"/>
            <a:ext cx="5369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LLMs are designed to be helpful personal assistant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29E3E886-8F7F-0A59-81DD-30AC641ABD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1642" y="2541913"/>
            <a:ext cx="5418522" cy="1905824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291232C-7034-9B53-562C-0715777F2E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51642" y="4534591"/>
            <a:ext cx="5427815" cy="139126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956219-C084-E821-AAEE-A9DA9B5CD6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83275" y="5191307"/>
            <a:ext cx="243733" cy="243733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42E1A6EF-DD7B-8CD6-D351-25BC0A5C2103}"/>
              </a:ext>
            </a:extLst>
          </p:cNvPr>
          <p:cNvSpPr txBox="1"/>
          <p:nvPr/>
        </p:nvSpPr>
        <p:spPr>
          <a:xfrm>
            <a:off x="6151642" y="2534681"/>
            <a:ext cx="128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ChatGPT 4o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45DEA4-656E-EBE6-E3C4-E96C26E7881B}"/>
              </a:ext>
            </a:extLst>
          </p:cNvPr>
          <p:cNvSpPr txBox="1"/>
          <p:nvPr/>
        </p:nvSpPr>
        <p:spPr>
          <a:xfrm>
            <a:off x="6151642" y="4524446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Claude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3542A-139B-8EBE-8E1F-E5A62B57EE8C}"/>
              </a:ext>
            </a:extLst>
          </p:cNvPr>
          <p:cNvSpPr txBox="1"/>
          <p:nvPr/>
        </p:nvSpPr>
        <p:spPr>
          <a:xfrm>
            <a:off x="6096000" y="1675507"/>
            <a:ext cx="40142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*** But safety is also a critical priority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6072A-863C-F7EC-A765-EA1EB3B6D4E5}"/>
              </a:ext>
            </a:extLst>
          </p:cNvPr>
          <p:cNvSpPr txBox="1"/>
          <p:nvPr/>
        </p:nvSpPr>
        <p:spPr>
          <a:xfrm>
            <a:off x="609598" y="2068315"/>
            <a:ext cx="87159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LLMs are trained for two competing objectives 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(</a:t>
            </a:r>
            <a:r>
              <a:rPr lang="en-US" dirty="0" err="1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) helpfulness </a:t>
            </a:r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and 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(ii) harmlessness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4BD633C-E014-FD6F-AD97-4E4B010B4CF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b="23685"/>
          <a:stretch/>
        </p:blipFill>
        <p:spPr>
          <a:xfrm>
            <a:off x="609598" y="2534681"/>
            <a:ext cx="5401769" cy="3391177"/>
          </a:xfrm>
          <a:prstGeom prst="rect">
            <a:avLst/>
          </a:prstGeom>
          <a:ln>
            <a:solidFill>
              <a:srgbClr val="00B050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82CB8B3-457C-8C14-11E7-41ED036AC441}"/>
              </a:ext>
            </a:extLst>
          </p:cNvPr>
          <p:cNvSpPr txBox="1"/>
          <p:nvPr/>
        </p:nvSpPr>
        <p:spPr>
          <a:xfrm>
            <a:off x="621836" y="2525306"/>
            <a:ext cx="1282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ChatGPT 4o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2759978" y="6102167"/>
            <a:ext cx="64646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achieve balance between helpfulness and </a:t>
            </a:r>
            <a:r>
              <a:rPr lang="en-US" dirty="0" smtClean="0"/>
              <a:t>harmlessness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How helpful is not too helpful??</a:t>
            </a:r>
          </a:p>
        </p:txBody>
      </p:sp>
    </p:spTree>
    <p:extLst>
      <p:ext uri="{BB962C8B-B14F-4D97-AF65-F5344CB8AC3E}">
        <p14:creationId xmlns:p14="http://schemas.microsoft.com/office/powerpoint/2010/main" val="279804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28" grpId="0"/>
      <p:bldP spid="4" grpId="0"/>
      <p:bldP spid="5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8560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Competing Objectives</a:t>
            </a:r>
            <a:endParaRPr lang="en-US" sz="3600" spc="-15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9" y="1675508"/>
            <a:ext cx="536966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LLMs are designed to be helpful personal assistant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3542A-139B-8EBE-8E1F-E5A62B57EE8C}"/>
              </a:ext>
            </a:extLst>
          </p:cNvPr>
          <p:cNvSpPr txBox="1"/>
          <p:nvPr/>
        </p:nvSpPr>
        <p:spPr>
          <a:xfrm>
            <a:off x="6096000" y="1675507"/>
            <a:ext cx="401428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*** But safety is also a critical priority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6072A-863C-F7EC-A765-EA1EB3B6D4E5}"/>
              </a:ext>
            </a:extLst>
          </p:cNvPr>
          <p:cNvSpPr txBox="1"/>
          <p:nvPr/>
        </p:nvSpPr>
        <p:spPr>
          <a:xfrm>
            <a:off x="609598" y="2068315"/>
            <a:ext cx="871598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LLMs are trained for two competing objectives 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(</a:t>
            </a:r>
            <a:r>
              <a:rPr lang="en-US" dirty="0" err="1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) helpfulness </a:t>
            </a:r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and </a:t>
            </a:r>
            <a:r>
              <a:rPr lang="en-US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(ii) harmlessness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3141894" y="6102167"/>
            <a:ext cx="608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achieve balance between helpfulness and harmfulness</a:t>
            </a:r>
            <a:br>
              <a:rPr lang="en-US" dirty="0"/>
            </a:br>
            <a:r>
              <a:rPr lang="en-US" dirty="0"/>
              <a:t>How helpful is not too helpful??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3A373-2163-98D5-3928-D2BDE4327A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1679" y="2629628"/>
            <a:ext cx="2858389" cy="3024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82E256E-1734-23E8-6551-82CE41ED1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52674" y="2684462"/>
            <a:ext cx="2858389" cy="30248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AF01556-4069-ACB6-B23D-0C121509B33A}"/>
              </a:ext>
            </a:extLst>
          </p:cNvPr>
          <p:cNvSpPr txBox="1"/>
          <p:nvPr/>
        </p:nvSpPr>
        <p:spPr>
          <a:xfrm>
            <a:off x="1223295" y="3680411"/>
            <a:ext cx="3744295" cy="92333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Crafting prompts that force a choice:</a:t>
            </a:r>
          </a:p>
          <a:p>
            <a:pPr marL="400050" indent="-400050">
              <a:buAutoNum type="romanLcParenBoth"/>
            </a:pPr>
            <a:r>
              <a:rPr lang="en-US" dirty="0"/>
              <a:t>Either provide restricted behavior</a:t>
            </a:r>
          </a:p>
          <a:p>
            <a:pPr marL="400050" indent="-400050">
              <a:buAutoNum type="romanLcParenBoth"/>
            </a:pPr>
            <a:r>
              <a:rPr lang="en-US" dirty="0"/>
              <a:t>Or get highly penalized </a:t>
            </a:r>
          </a:p>
        </p:txBody>
      </p:sp>
    </p:spTree>
    <p:extLst>
      <p:ext uri="{BB962C8B-B14F-4D97-AF65-F5344CB8AC3E}">
        <p14:creationId xmlns:p14="http://schemas.microsoft.com/office/powerpoint/2010/main" val="3685742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8560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Example:</a:t>
            </a:r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Prefix Injection</a:t>
            </a:r>
            <a:endParaRPr lang="en-US" sz="3600" spc="-15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3141894" y="6102167"/>
            <a:ext cx="608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achieve balance between helpfulness and harmfulness</a:t>
            </a:r>
            <a:br>
              <a:rPr lang="en-US" dirty="0"/>
            </a:br>
            <a:r>
              <a:rPr lang="en-US" dirty="0"/>
              <a:t>How helpful is not too helpful??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01556-4069-ACB6-B23D-0C121509B33A}"/>
              </a:ext>
            </a:extLst>
          </p:cNvPr>
          <p:cNvSpPr txBox="1"/>
          <p:nvPr/>
        </p:nvSpPr>
        <p:spPr>
          <a:xfrm>
            <a:off x="3573080" y="2621751"/>
            <a:ext cx="4695644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Condition on a prefix that makes refusal unlikely</a:t>
            </a:r>
          </a:p>
          <a:p>
            <a:pPr algn="ctr"/>
            <a:r>
              <a:rPr lang="en-US" dirty="0"/>
              <a:t>(according to the pretraining distribution)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A283FC-5291-288B-720B-1310A47D0E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0811" y="3397792"/>
            <a:ext cx="7772400" cy="151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8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8560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FFC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Example:</a:t>
            </a:r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 Refusal Suppression</a:t>
            </a:r>
            <a:endParaRPr lang="en-US" sz="3600" spc="-15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3141894" y="6102167"/>
            <a:ext cx="60827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Hard to achieve balance between helpfulness and harmfulness</a:t>
            </a:r>
            <a:br>
              <a:rPr lang="en-US" dirty="0"/>
            </a:br>
            <a:r>
              <a:rPr lang="en-US" dirty="0"/>
              <a:t>How helpful is not too helpful??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01556-4069-ACB6-B23D-0C121509B33A}"/>
              </a:ext>
            </a:extLst>
          </p:cNvPr>
          <p:cNvSpPr txBox="1"/>
          <p:nvPr/>
        </p:nvSpPr>
        <p:spPr>
          <a:xfrm>
            <a:off x="3591361" y="2316592"/>
            <a:ext cx="4438587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Make a prompt (??) that the LLM can’t refuse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F4485D0-F29A-9180-0BA9-4000454FA07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24455" y="2722099"/>
            <a:ext cx="7772400" cy="261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264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8560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Mismatched generalization</a:t>
            </a:r>
            <a:endParaRPr lang="en-US" sz="3600" spc="-15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9" y="1675508"/>
            <a:ext cx="78340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Naturally, LLM pretraining is done on a larger dataset than safety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3542A-139B-8EBE-8E1F-E5A62B57EE8C}"/>
              </a:ext>
            </a:extLst>
          </p:cNvPr>
          <p:cNvSpPr txBox="1"/>
          <p:nvPr/>
        </p:nvSpPr>
        <p:spPr>
          <a:xfrm>
            <a:off x="609598" y="2052926"/>
            <a:ext cx="74371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Instruction following generalizes, but safety training do </a:t>
            </a:r>
            <a:r>
              <a:rPr lang="en-US" dirty="0" smtClean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not </a:t>
            </a:r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generalize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2493523" y="6115463"/>
            <a:ext cx="685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Pretraining dataset is vast and more diverse than safety training dataset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F01556-4069-ACB6-B23D-0C121509B33A}"/>
              </a:ext>
            </a:extLst>
          </p:cNvPr>
          <p:cNvSpPr txBox="1"/>
          <p:nvPr/>
        </p:nvSpPr>
        <p:spPr>
          <a:xfrm>
            <a:off x="561814" y="3604746"/>
            <a:ext cx="4838825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/>
              <a:t>Safety training do not cover all capabilities of LLM</a:t>
            </a:r>
          </a:p>
          <a:p>
            <a:r>
              <a:rPr lang="en-US" dirty="0"/>
              <a:t>E.g., Conversation in base64 encoding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9F7E560-47D1-32BA-0ED0-5014DF39CC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3072" y="2946262"/>
            <a:ext cx="2856996" cy="25528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E7DD7E-7033-ABE2-3E07-5E382931D3F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0068" y="2815343"/>
            <a:ext cx="2730537" cy="2871468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620FC161-6346-04AF-6430-0F28D655E376}"/>
              </a:ext>
            </a:extLst>
          </p:cNvPr>
          <p:cNvSpPr/>
          <p:nvPr/>
        </p:nvSpPr>
        <p:spPr>
          <a:xfrm>
            <a:off x="9028325" y="1025701"/>
            <a:ext cx="2591810" cy="155422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F700FE23-B1B1-A234-B8D1-7F200CF3935C}"/>
              </a:ext>
            </a:extLst>
          </p:cNvPr>
          <p:cNvSpPr/>
          <p:nvPr/>
        </p:nvSpPr>
        <p:spPr>
          <a:xfrm>
            <a:off x="9578737" y="1038149"/>
            <a:ext cx="1955352" cy="1133004"/>
          </a:xfrm>
          <a:prstGeom prst="ellipse">
            <a:avLst/>
          </a:prstGeom>
          <a:effectLst>
            <a:softEdge rad="317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Safety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5C66549-D38B-284B-0F71-663E6D82DC99}"/>
              </a:ext>
            </a:extLst>
          </p:cNvPr>
          <p:cNvSpPr txBox="1"/>
          <p:nvPr/>
        </p:nvSpPr>
        <p:spPr>
          <a:xfrm>
            <a:off x="9461136" y="2145467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Pre-training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259242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20" grpId="0"/>
      <p:bldP spid="9" grpId="0" animBg="1"/>
      <p:bldP spid="13" grpId="0" animBg="1"/>
      <p:bldP spid="15" grpId="0" animBg="1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8918C875-2CBE-A24F-AA8A-DE16D36D78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609600" y="690455"/>
            <a:ext cx="280946" cy="12852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76FFA79-6D24-E049-BCE9-429F0B3C5BAA}"/>
              </a:ext>
            </a:extLst>
          </p:cNvPr>
          <p:cNvSpPr txBox="1"/>
          <p:nvPr/>
        </p:nvSpPr>
        <p:spPr>
          <a:xfrm>
            <a:off x="609600" y="882591"/>
            <a:ext cx="10856068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600" spc="-150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Mismatched generalization</a:t>
            </a:r>
            <a:endParaRPr lang="en-US" sz="3600" spc="-150" dirty="0">
              <a:solidFill>
                <a:srgbClr val="FFC000"/>
              </a:solidFill>
              <a:latin typeface="Fira Sans Medium" panose="020B0503050000020004" pitchFamily="34" charset="0"/>
              <a:ea typeface="Fira Sans Medium" panose="020B05030500000200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54E437-EA05-A44F-B1C1-0CE07AECBE97}"/>
              </a:ext>
            </a:extLst>
          </p:cNvPr>
          <p:cNvSpPr txBox="1"/>
          <p:nvPr/>
        </p:nvSpPr>
        <p:spPr>
          <a:xfrm>
            <a:off x="609599" y="1675508"/>
            <a:ext cx="783401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003DA5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Naturally, LLM pretraining is done on a larger dataset than safety training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7D05902-4619-E341-3DAB-64603348B26F}"/>
              </a:ext>
            </a:extLst>
          </p:cNvPr>
          <p:cNvSpPr txBox="1"/>
          <p:nvPr/>
        </p:nvSpPr>
        <p:spPr>
          <a:xfrm>
            <a:off x="5920902" y="120452"/>
            <a:ext cx="6140592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Jailbroken: How Does LLM Safety Training Fail? (Wei et al. 2023)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493542A-139B-8EBE-8E1F-E5A62B57EE8C}"/>
              </a:ext>
            </a:extLst>
          </p:cNvPr>
          <p:cNvSpPr txBox="1"/>
          <p:nvPr/>
        </p:nvSpPr>
        <p:spPr>
          <a:xfrm>
            <a:off x="609598" y="2052926"/>
            <a:ext cx="72957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  <a:latin typeface="Fira Sans Medium" panose="020B0503050000020004" pitchFamily="34" charset="0"/>
                <a:ea typeface="Fira Sans Medium" panose="020B0503050000020004" pitchFamily="34" charset="0"/>
              </a:rPr>
              <a:t>Instruction following generalizes, but safety training do no generalize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62EE95B-9920-684F-BA1E-AF3224BFE0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56413" y="6235641"/>
            <a:ext cx="1244600" cy="3793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FC0F6167-7402-9750-347C-DBF986556BE6}"/>
              </a:ext>
            </a:extLst>
          </p:cNvPr>
          <p:cNvSpPr txBox="1"/>
          <p:nvPr/>
        </p:nvSpPr>
        <p:spPr>
          <a:xfrm>
            <a:off x="2493523" y="6115463"/>
            <a:ext cx="68547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Pretraining dataset is vast and more diverse than safety training dataset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ABFD78-0769-3F93-2F8E-8D9DB3651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51434" y="3040395"/>
            <a:ext cx="7772400" cy="95534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4BCA5C-139A-0E5D-FB9C-36EC475D81BC}"/>
              </a:ext>
            </a:extLst>
          </p:cNvPr>
          <p:cNvSpPr txBox="1"/>
          <p:nvPr/>
        </p:nvSpPr>
        <p:spPr>
          <a:xfrm>
            <a:off x="5262484" y="2761596"/>
            <a:ext cx="131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Obfuscation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ABFA62-01A5-2D0A-A0C8-71650EB02D71}"/>
              </a:ext>
            </a:extLst>
          </p:cNvPr>
          <p:cNvSpPr txBox="1"/>
          <p:nvPr/>
        </p:nvSpPr>
        <p:spPr>
          <a:xfrm>
            <a:off x="5262483" y="4365402"/>
            <a:ext cx="1201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Distraction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BA2F257-658D-987F-CAC2-06F7BC6C50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51434" y="4739780"/>
            <a:ext cx="7772400" cy="79839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95E3BF5-8E31-0CFC-97D1-238DCE77488D}"/>
              </a:ext>
            </a:extLst>
          </p:cNvPr>
          <p:cNvSpPr txBox="1"/>
          <p:nvPr/>
        </p:nvSpPr>
        <p:spPr>
          <a:xfrm>
            <a:off x="8146457" y="4249986"/>
            <a:ext cx="3788217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</a:rPr>
              <a:t>Many random requests written in a row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</a:rPr>
              <a:t>Asking for a response in unusual output format (e.g., </a:t>
            </a:r>
            <a:r>
              <a:rPr lang="en-US" sz="1100" dirty="0" err="1">
                <a:solidFill>
                  <a:srgbClr val="FF0000"/>
                </a:solidFill>
              </a:rPr>
              <a:t>json</a:t>
            </a:r>
            <a:r>
              <a:rPr lang="en-US" sz="1100" dirty="0">
                <a:solidFill>
                  <a:srgbClr val="FF00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100" dirty="0">
                <a:solidFill>
                  <a:srgbClr val="FF0000"/>
                </a:solidFill>
              </a:rPr>
              <a:t>Content seen in pretraining but not in safety training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C96F1F74-4B67-99AC-0937-92B83B859E1E}"/>
              </a:ext>
            </a:extLst>
          </p:cNvPr>
          <p:cNvSpPr/>
          <p:nvPr/>
        </p:nvSpPr>
        <p:spPr>
          <a:xfrm>
            <a:off x="9028325" y="1025701"/>
            <a:ext cx="2591810" cy="1554222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56CF7728-CDE4-94AD-20AB-581FD17E4289}"/>
              </a:ext>
            </a:extLst>
          </p:cNvPr>
          <p:cNvSpPr/>
          <p:nvPr/>
        </p:nvSpPr>
        <p:spPr>
          <a:xfrm>
            <a:off x="9578737" y="1038149"/>
            <a:ext cx="1955352" cy="1133004"/>
          </a:xfrm>
          <a:prstGeom prst="ellipse">
            <a:avLst/>
          </a:prstGeom>
          <a:effectLst>
            <a:softEdge rad="317500"/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Safety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82F0DA-8A12-D0DB-080E-F7524FCD398F}"/>
              </a:ext>
            </a:extLst>
          </p:cNvPr>
          <p:cNvSpPr txBox="1"/>
          <p:nvPr/>
        </p:nvSpPr>
        <p:spPr>
          <a:xfrm>
            <a:off x="9461136" y="2145467"/>
            <a:ext cx="153439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Pre-training capabilities</a:t>
            </a:r>
          </a:p>
        </p:txBody>
      </p:sp>
    </p:spTree>
    <p:extLst>
      <p:ext uri="{BB962C8B-B14F-4D97-AF65-F5344CB8AC3E}">
        <p14:creationId xmlns:p14="http://schemas.microsoft.com/office/powerpoint/2010/main" val="3441492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UCR-Basic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UCR-Basic" id="{B1EB9DCA-6722-2F4F-AE2C-40DF00F38B98}" vid="{AA0F1AD8-0441-FC4A-ACBC-EFC826AEB00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4679</TotalTime>
  <Words>2333</Words>
  <Application>Microsoft Office PowerPoint</Application>
  <PresentationFormat>Widescreen</PresentationFormat>
  <Paragraphs>358</Paragraphs>
  <Slides>34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3" baseType="lpstr">
      <vt:lpstr>Fira Sans Book</vt:lpstr>
      <vt:lpstr>Fira Sans Medium</vt:lpstr>
      <vt:lpstr>Candara</vt:lpstr>
      <vt:lpstr>Calibri</vt:lpstr>
      <vt:lpstr>Fira Sans</vt:lpstr>
      <vt:lpstr>AkayaTelivigala</vt:lpstr>
      <vt:lpstr>Calibri Light</vt:lpstr>
      <vt:lpstr>Arial</vt:lpstr>
      <vt:lpstr>UCR-Basic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Fabia Sanz</dc:creator>
  <cp:keywords/>
  <dc:description/>
  <cp:lastModifiedBy>Quazi Mishkatul Alam</cp:lastModifiedBy>
  <cp:revision>58</cp:revision>
  <cp:lastPrinted>2024-07-23T00:02:38Z</cp:lastPrinted>
  <dcterms:created xsi:type="dcterms:W3CDTF">2020-04-15T23:29:48Z</dcterms:created>
  <dcterms:modified xsi:type="dcterms:W3CDTF">2024-08-10T03:10:31Z</dcterms:modified>
  <cp:category/>
</cp:coreProperties>
</file>